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
  </p:notesMasterIdLst>
  <p:sldIdLst>
    <p:sldId id="256" r:id="rId2"/>
    <p:sldId id="257" r:id="rId3"/>
    <p:sldId id="259" r:id="rId4"/>
    <p:sldId id="268" r:id="rId5"/>
    <p:sldId id="272" r:id="rId6"/>
    <p:sldId id="276" r:id="rId7"/>
    <p:sldId id="273" r:id="rId8"/>
    <p:sldId id="270" r:id="rId9"/>
    <p:sldId id="278" r:id="rId10"/>
    <p:sldId id="279" r:id="rId11"/>
    <p:sldId id="271" r:id="rId12"/>
    <p:sldId id="280"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94218E8-7004-475F-A5D3-80D58A5F5D3A}" v="2884" dt="2023-11-21T21:27:22.05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5" d="100"/>
          <a:sy n="105" d="100"/>
        </p:scale>
        <p:origin x="798"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19"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oleObject" Target="https://d.docs.live.net/498a5add58b23345/Documents/DI%203.10%20Project.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https://d.docs.live.net/498a5add58b23345/Documents/DI%203.10%20Project.xlsx"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4"/>
    </mc:Choice>
    <mc:Fallback>
      <c:style val="4"/>
    </mc:Fallback>
  </mc:AlternateContent>
  <c:chart>
    <c:title>
      <c:tx>
        <c:rich>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sz="1800" dirty="0"/>
              <a:t>Top</a:t>
            </a:r>
            <a:r>
              <a:rPr lang="en-US" sz="1800" baseline="0" dirty="0"/>
              <a:t> 10 Movies by Revenue</a:t>
            </a:r>
            <a:endParaRPr lang="en-US" sz="1800" dirty="0"/>
          </a:p>
        </c:rich>
      </c:tx>
      <c:layout>
        <c:manualLayout>
          <c:xMode val="edge"/>
          <c:yMode val="edge"/>
          <c:x val="0.27531987037673172"/>
          <c:y val="8.963808226349422E-3"/>
        </c:manualLayout>
      </c:layout>
      <c:overlay val="0"/>
      <c:spPr>
        <a:noFill/>
        <a:ln>
          <a:noFill/>
        </a:ln>
        <a:effectLst/>
      </c:spPr>
      <c:txPr>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manualLayout>
          <c:layoutTarget val="inner"/>
          <c:xMode val="edge"/>
          <c:yMode val="edge"/>
          <c:x val="7.4608513644274302E-2"/>
          <c:y val="4.635029246565308E-2"/>
          <c:w val="0.88827191401996386"/>
          <c:h val="0.8504100358550013"/>
        </c:manualLayout>
      </c:layout>
      <c:barChart>
        <c:barDir val="col"/>
        <c:grouping val="stacked"/>
        <c:varyColors val="0"/>
        <c:ser>
          <c:idx val="0"/>
          <c:order val="0"/>
          <c:tx>
            <c:strRef>
              <c:f>'Top 10 Movie by Revenue'!$B$1</c:f>
              <c:strCache>
                <c:ptCount val="1"/>
                <c:pt idx="0">
                  <c:v>revenue</c:v>
                </c:pt>
              </c:strCache>
            </c:strRef>
          </c:tx>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f>'Top 10 Movie by Revenue'!$A$2:$A$11</c:f>
              <c:strCache>
                <c:ptCount val="10"/>
                <c:pt idx="0">
                  <c:v>Telegraph Voyage</c:v>
                </c:pt>
                <c:pt idx="1">
                  <c:v>Zorro Ark</c:v>
                </c:pt>
                <c:pt idx="2">
                  <c:v>Wife Turn</c:v>
                </c:pt>
                <c:pt idx="3">
                  <c:v>Innocent Usual</c:v>
                </c:pt>
                <c:pt idx="4">
                  <c:v>Hustler Party</c:v>
                </c:pt>
                <c:pt idx="5">
                  <c:v>Saturday Lambs</c:v>
                </c:pt>
                <c:pt idx="6">
                  <c:v>Titans Jerk</c:v>
                </c:pt>
                <c:pt idx="7">
                  <c:v>Harry Idaho</c:v>
                </c:pt>
                <c:pt idx="8">
                  <c:v>Torque Bound</c:v>
                </c:pt>
                <c:pt idx="9">
                  <c:v>Dogma Family</c:v>
                </c:pt>
              </c:strCache>
            </c:strRef>
          </c:cat>
          <c:val>
            <c:numRef>
              <c:f>'Top 10 Movie by Revenue'!$B$2:$B$11</c:f>
              <c:numCache>
                <c:formatCode>_("$"* #,##0.00_);_("$"* \(#,##0.00\);_("$"* "-"??_);_(@_)</c:formatCode>
                <c:ptCount val="10"/>
                <c:pt idx="0">
                  <c:v>215.75</c:v>
                </c:pt>
                <c:pt idx="1">
                  <c:v>199.72</c:v>
                </c:pt>
                <c:pt idx="2">
                  <c:v>198.73</c:v>
                </c:pt>
                <c:pt idx="3">
                  <c:v>191.74</c:v>
                </c:pt>
                <c:pt idx="4">
                  <c:v>190.78</c:v>
                </c:pt>
                <c:pt idx="5">
                  <c:v>190.74</c:v>
                </c:pt>
                <c:pt idx="6">
                  <c:v>186.73</c:v>
                </c:pt>
                <c:pt idx="7">
                  <c:v>177.73</c:v>
                </c:pt>
                <c:pt idx="8">
                  <c:v>169.76</c:v>
                </c:pt>
                <c:pt idx="9">
                  <c:v>168.72</c:v>
                </c:pt>
              </c:numCache>
            </c:numRef>
          </c:val>
          <c:extLst>
            <c:ext xmlns:c16="http://schemas.microsoft.com/office/drawing/2014/chart" uri="{C3380CC4-5D6E-409C-BE32-E72D297353CC}">
              <c16:uniqueId val="{00000000-072B-486E-BCBF-17C0AAF85F02}"/>
            </c:ext>
          </c:extLst>
        </c:ser>
        <c:dLbls>
          <c:showLegendKey val="0"/>
          <c:showVal val="0"/>
          <c:showCatName val="0"/>
          <c:showSerName val="0"/>
          <c:showPercent val="0"/>
          <c:showBubbleSize val="0"/>
        </c:dLbls>
        <c:gapWidth val="150"/>
        <c:overlap val="100"/>
        <c:axId val="316771583"/>
        <c:axId val="7031583"/>
      </c:barChart>
      <c:catAx>
        <c:axId val="316771583"/>
        <c:scaling>
          <c:orientation val="minMax"/>
        </c:scaling>
        <c:delete val="0"/>
        <c:axPos val="b"/>
        <c:numFmt formatCode="&quot;$&quot;#,##0.00" sourceLinked="0"/>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7031583"/>
        <c:crosses val="autoZero"/>
        <c:auto val="1"/>
        <c:lblAlgn val="ctr"/>
        <c:lblOffset val="100"/>
        <c:noMultiLvlLbl val="0"/>
      </c:catAx>
      <c:valAx>
        <c:axId val="7031583"/>
        <c:scaling>
          <c:orientation val="minMax"/>
        </c:scaling>
        <c:delete val="0"/>
        <c:axPos val="l"/>
        <c:majorGridlines>
          <c:spPr>
            <a:ln w="9525" cap="flat" cmpd="sng" algn="ctr">
              <a:solidFill>
                <a:schemeClr val="lt1">
                  <a:lumMod val="95000"/>
                  <a:alpha val="10000"/>
                </a:schemeClr>
              </a:solidFill>
              <a:round/>
            </a:ln>
            <a:effectLst/>
          </c:spPr>
        </c:majorGridlines>
        <c:numFmt formatCode="&quot;$&quot;#,##0" sourceLinked="0"/>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316771583"/>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4"/>
    </mc:Choice>
    <mc:Fallback>
      <c:style val="4"/>
    </mc:Fallback>
  </mc:AlternateContent>
  <c:chart>
    <c:title>
      <c:tx>
        <c:rich>
          <a:bodyPr rot="0" spcFirstLastPara="1" vertOverflow="ellipsis" vert="horz" wrap="square" anchor="ctr" anchorCtr="1"/>
          <a:lstStyle/>
          <a:p>
            <a:pPr>
              <a:defRPr sz="18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sz="1800" dirty="0"/>
              <a:t>Bottom 10 Movies by Revenue</a:t>
            </a:r>
          </a:p>
        </c:rich>
      </c:tx>
      <c:overlay val="0"/>
      <c:spPr>
        <a:noFill/>
        <a:ln>
          <a:noFill/>
        </a:ln>
        <a:effectLst/>
      </c:spPr>
      <c:txPr>
        <a:bodyPr rot="0" spcFirstLastPara="1" vertOverflow="ellipsis" vert="horz" wrap="square" anchor="ctr" anchorCtr="1"/>
        <a:lstStyle/>
        <a:p>
          <a:pPr>
            <a:defRPr sz="18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barChart>
        <c:barDir val="col"/>
        <c:grouping val="stacked"/>
        <c:varyColors val="0"/>
        <c:ser>
          <c:idx val="0"/>
          <c:order val="0"/>
          <c:tx>
            <c:strRef>
              <c:f>'Bottom 10 Movies by Revenue'!$B$1</c:f>
              <c:strCache>
                <c:ptCount val="1"/>
                <c:pt idx="0">
                  <c:v>revenue</c:v>
                </c:pt>
              </c:strCache>
            </c:strRef>
          </c:tx>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f>'Bottom 10 Movies by Revenue'!$A$2:$A$11</c:f>
              <c:strCache>
                <c:ptCount val="10"/>
                <c:pt idx="0">
                  <c:v>Duffel Apocalypse</c:v>
                </c:pt>
                <c:pt idx="1">
                  <c:v>Oklahoma Jumanji</c:v>
                </c:pt>
                <c:pt idx="2">
                  <c:v>Texas Watch</c:v>
                </c:pt>
                <c:pt idx="3">
                  <c:v>Freedom Cleopatra</c:v>
                </c:pt>
                <c:pt idx="4">
                  <c:v>Rebel Airport</c:v>
                </c:pt>
                <c:pt idx="5">
                  <c:v>Young Language</c:v>
                </c:pt>
                <c:pt idx="6">
                  <c:v>Cruelty Unforgiven</c:v>
                </c:pt>
                <c:pt idx="7">
                  <c:v>Treatment Jekyll</c:v>
                </c:pt>
                <c:pt idx="8">
                  <c:v>Lights Deer</c:v>
                </c:pt>
                <c:pt idx="9">
                  <c:v>Japanese Run</c:v>
                </c:pt>
              </c:strCache>
            </c:strRef>
          </c:cat>
          <c:val>
            <c:numRef>
              <c:f>'Bottom 10 Movies by Revenue'!$B$2:$B$11</c:f>
              <c:numCache>
                <c:formatCode>_("$"* #,##0.00_);_("$"* \(#,##0.00\);_("$"* "-"??_);_(@_)</c:formatCode>
                <c:ptCount val="10"/>
                <c:pt idx="0">
                  <c:v>5.94</c:v>
                </c:pt>
                <c:pt idx="1">
                  <c:v>5.94</c:v>
                </c:pt>
                <c:pt idx="2">
                  <c:v>5.94</c:v>
                </c:pt>
                <c:pt idx="3">
                  <c:v>5.95</c:v>
                </c:pt>
                <c:pt idx="4">
                  <c:v>6.93</c:v>
                </c:pt>
                <c:pt idx="5">
                  <c:v>6.93</c:v>
                </c:pt>
                <c:pt idx="6">
                  <c:v>6.94</c:v>
                </c:pt>
                <c:pt idx="7">
                  <c:v>6.94</c:v>
                </c:pt>
                <c:pt idx="8">
                  <c:v>7.93</c:v>
                </c:pt>
                <c:pt idx="9">
                  <c:v>7.94</c:v>
                </c:pt>
              </c:numCache>
            </c:numRef>
          </c:val>
          <c:extLst>
            <c:ext xmlns:c16="http://schemas.microsoft.com/office/drawing/2014/chart" uri="{C3380CC4-5D6E-409C-BE32-E72D297353CC}">
              <c16:uniqueId val="{00000000-AADC-4DDC-A65E-88C23A2D96EE}"/>
            </c:ext>
          </c:extLst>
        </c:ser>
        <c:dLbls>
          <c:showLegendKey val="0"/>
          <c:showVal val="0"/>
          <c:showCatName val="0"/>
          <c:showSerName val="0"/>
          <c:showPercent val="0"/>
          <c:showBubbleSize val="0"/>
        </c:dLbls>
        <c:gapWidth val="150"/>
        <c:overlap val="100"/>
        <c:axId val="2027620943"/>
        <c:axId val="324768143"/>
      </c:barChart>
      <c:catAx>
        <c:axId val="2027620943"/>
        <c:scaling>
          <c:orientation val="minMax"/>
        </c:scaling>
        <c:delete val="0"/>
        <c:axPos val="b"/>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324768143"/>
        <c:crosses val="autoZero"/>
        <c:auto val="1"/>
        <c:lblAlgn val="ctr"/>
        <c:lblOffset val="100"/>
        <c:noMultiLvlLbl val="0"/>
      </c:catAx>
      <c:valAx>
        <c:axId val="324768143"/>
        <c:scaling>
          <c:orientation val="minMax"/>
        </c:scaling>
        <c:delete val="0"/>
        <c:axPos val="l"/>
        <c:majorGridlines>
          <c:spPr>
            <a:ln w="9525" cap="flat" cmpd="sng" algn="ctr">
              <a:solidFill>
                <a:schemeClr val="lt1">
                  <a:lumMod val="95000"/>
                  <a:alpha val="10000"/>
                </a:schemeClr>
              </a:solidFill>
              <a:round/>
            </a:ln>
            <a:effectLst/>
          </c:spPr>
        </c:majorGridlines>
        <c:numFmt formatCode="&quot;$&quot;#,##0" sourceLinked="0"/>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2027620943"/>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withinLinear" id="15">
  <a:schemeClr val="accent2"/>
</cs:colorStyle>
</file>

<file path=ppt/charts/colors2.xml><?xml version="1.0" encoding="utf-8"?>
<cs:colorStyle xmlns:cs="http://schemas.microsoft.com/office/drawing/2012/chartStyle" xmlns:a="http://schemas.openxmlformats.org/drawingml/2006/main" meth="withinLinear" id="15">
  <a:schemeClr val="accent2"/>
</cs:colorStyle>
</file>

<file path=ppt/charts/style1.xml><?xml version="1.0" encoding="utf-8"?>
<cs:chartStyle xmlns:cs="http://schemas.microsoft.com/office/drawing/2012/chartStyle" xmlns:a="http://schemas.openxmlformats.org/drawingml/2006/main" id="304">
  <cs:axisTitle>
    <cs:lnRef idx="0"/>
    <cs:fillRef idx="0"/>
    <cs:effectRef idx="0"/>
    <cs:fontRef idx="minor">
      <a:schemeClr val="lt1">
        <a:lumMod val="85000"/>
      </a:schemeClr>
    </cs:fontRef>
    <cs:defRPr sz="1197"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330" kern="1200"/>
  </cs:chartArea>
  <cs:dataLabel>
    <cs:lnRef idx="0"/>
    <cs:fillRef idx="0"/>
    <cs:effectRef idx="0"/>
    <cs:fontRef idx="minor">
      <a:schemeClr val="lt1">
        <a:lumMod val="85000"/>
      </a:schemeClr>
    </cs:fontRef>
    <cs:defRPr sz="1197" kern="1200"/>
  </cs:dataLabel>
  <cs:dataLabelCallout>
    <cs:lnRef idx="0"/>
    <cs:fillRef idx="0"/>
    <cs:effectRef idx="0"/>
    <cs:fontRef idx="minor">
      <a:schemeClr val="dk1">
        <a:lumMod val="65000"/>
        <a:lumOff val="35000"/>
      </a:schemeClr>
    </cs:fontRef>
    <cs:spPr>
      <a:solidFill>
        <a:schemeClr val="lt1"/>
      </a:solidFill>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1197"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1197"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2128"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1197"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1197" kern="1200"/>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304">
  <cs:axisTitle>
    <cs:lnRef idx="0"/>
    <cs:fillRef idx="0"/>
    <cs:effectRef idx="0"/>
    <cs:fontRef idx="minor">
      <a:schemeClr val="lt1">
        <a:lumMod val="85000"/>
      </a:schemeClr>
    </cs:fontRef>
    <cs:defRPr sz="1197"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330" kern="1200"/>
  </cs:chartArea>
  <cs:dataLabel>
    <cs:lnRef idx="0"/>
    <cs:fillRef idx="0"/>
    <cs:effectRef idx="0"/>
    <cs:fontRef idx="minor">
      <a:schemeClr val="lt1">
        <a:lumMod val="85000"/>
      </a:schemeClr>
    </cs:fontRef>
    <cs:defRPr sz="1197" kern="1200"/>
  </cs:dataLabel>
  <cs:dataLabelCallout>
    <cs:lnRef idx="0"/>
    <cs:fillRef idx="0"/>
    <cs:effectRef idx="0"/>
    <cs:fontRef idx="minor">
      <a:schemeClr val="dk1">
        <a:lumMod val="65000"/>
        <a:lumOff val="35000"/>
      </a:schemeClr>
    </cs:fontRef>
    <cs:spPr>
      <a:solidFill>
        <a:schemeClr val="lt1"/>
      </a:solidFill>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1197"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1197"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2128"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1197"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1197" kern="1200"/>
  </cs:valueAxis>
  <cs:wall>
    <cs:lnRef idx="0"/>
    <cs:fillRef idx="0"/>
    <cs:effectRef idx="0"/>
    <cs:fontRef idx="minor">
      <a:schemeClr val="tx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30EC450-3FA9-491E-92FD-C9E7A2BE992E}" type="datetimeFigureOut">
              <a:rPr lang="en-US" smtClean="0"/>
              <a:t>11/21/2023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CCF5BDF-28C8-42FB-AB53-DC955A1234EF}" type="slidenum">
              <a:rPr lang="en-US" smtClean="0"/>
              <a:t>‹#›</a:t>
            </a:fld>
            <a:endParaRPr lang="en-US"/>
          </a:p>
        </p:txBody>
      </p:sp>
    </p:spTree>
    <p:extLst>
      <p:ext uri="{BB962C8B-B14F-4D97-AF65-F5344CB8AC3E}">
        <p14:creationId xmlns:p14="http://schemas.microsoft.com/office/powerpoint/2010/main" val="22567074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CF5BDF-28C8-42FB-AB53-DC955A1234EF}" type="slidenum">
              <a:rPr lang="en-US" smtClean="0"/>
              <a:t>2</a:t>
            </a:fld>
            <a:endParaRPr lang="en-US"/>
          </a:p>
        </p:txBody>
      </p:sp>
    </p:spTree>
    <p:extLst>
      <p:ext uri="{BB962C8B-B14F-4D97-AF65-F5344CB8AC3E}">
        <p14:creationId xmlns:p14="http://schemas.microsoft.com/office/powerpoint/2010/main" val="17138950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C3BE5D-5B0A-1EE8-4006-D6992233DC6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D8BFA8D-D835-0C9D-CD3E-04F77F7E536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AFFA310-5DBF-AF72-C760-E94CE0910C55}"/>
              </a:ext>
            </a:extLst>
          </p:cNvPr>
          <p:cNvSpPr>
            <a:spLocks noGrp="1"/>
          </p:cNvSpPr>
          <p:nvPr>
            <p:ph type="dt" sz="half" idx="10"/>
          </p:nvPr>
        </p:nvSpPr>
        <p:spPr/>
        <p:txBody>
          <a:bodyPr/>
          <a:lstStyle/>
          <a:p>
            <a:fld id="{BF7F3E85-1065-406D-8500-48476C4BF1BE}" type="datetimeFigureOut">
              <a:rPr lang="en-US" smtClean="0"/>
              <a:t>11/21/2023</a:t>
            </a:fld>
            <a:endParaRPr lang="en-US"/>
          </a:p>
        </p:txBody>
      </p:sp>
      <p:sp>
        <p:nvSpPr>
          <p:cNvPr id="5" name="Footer Placeholder 4">
            <a:extLst>
              <a:ext uri="{FF2B5EF4-FFF2-40B4-BE49-F238E27FC236}">
                <a16:creationId xmlns:a16="http://schemas.microsoft.com/office/drawing/2014/main" id="{079DB8FC-F2D6-1C69-C1CB-88BDD8ECF2C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8D4F804-215C-322D-8A81-1FA2A4D3C88F}"/>
              </a:ext>
            </a:extLst>
          </p:cNvPr>
          <p:cNvSpPr>
            <a:spLocks noGrp="1"/>
          </p:cNvSpPr>
          <p:nvPr>
            <p:ph type="sldNum" sz="quarter" idx="12"/>
          </p:nvPr>
        </p:nvSpPr>
        <p:spPr/>
        <p:txBody>
          <a:bodyPr/>
          <a:lstStyle/>
          <a:p>
            <a:fld id="{76DEE963-8269-440C-9CBC-4606B9C9FD9F}" type="slidenum">
              <a:rPr lang="en-US" smtClean="0"/>
              <a:t>‹#›</a:t>
            </a:fld>
            <a:endParaRPr lang="en-US"/>
          </a:p>
        </p:txBody>
      </p:sp>
    </p:spTree>
    <p:extLst>
      <p:ext uri="{BB962C8B-B14F-4D97-AF65-F5344CB8AC3E}">
        <p14:creationId xmlns:p14="http://schemas.microsoft.com/office/powerpoint/2010/main" val="4087525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7AA84B-39E4-7F97-0FA6-4C16D990DBB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A2B52D9-AB01-81F0-D7DD-ED2C4A0817A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B3638E8-D586-8B61-BB30-71DED5492719}"/>
              </a:ext>
            </a:extLst>
          </p:cNvPr>
          <p:cNvSpPr>
            <a:spLocks noGrp="1"/>
          </p:cNvSpPr>
          <p:nvPr>
            <p:ph type="dt" sz="half" idx="10"/>
          </p:nvPr>
        </p:nvSpPr>
        <p:spPr/>
        <p:txBody>
          <a:bodyPr/>
          <a:lstStyle/>
          <a:p>
            <a:fld id="{BF7F3E85-1065-406D-8500-48476C4BF1BE}" type="datetimeFigureOut">
              <a:rPr lang="en-US" smtClean="0"/>
              <a:t>11/21/2023</a:t>
            </a:fld>
            <a:endParaRPr lang="en-US"/>
          </a:p>
        </p:txBody>
      </p:sp>
      <p:sp>
        <p:nvSpPr>
          <p:cNvPr id="5" name="Footer Placeholder 4">
            <a:extLst>
              <a:ext uri="{FF2B5EF4-FFF2-40B4-BE49-F238E27FC236}">
                <a16:creationId xmlns:a16="http://schemas.microsoft.com/office/drawing/2014/main" id="{9ED6B2EC-5D9C-72BC-D9C2-61AC7DE48B8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6530562-3388-2B64-466B-76302B9AB04F}"/>
              </a:ext>
            </a:extLst>
          </p:cNvPr>
          <p:cNvSpPr>
            <a:spLocks noGrp="1"/>
          </p:cNvSpPr>
          <p:nvPr>
            <p:ph type="sldNum" sz="quarter" idx="12"/>
          </p:nvPr>
        </p:nvSpPr>
        <p:spPr/>
        <p:txBody>
          <a:bodyPr/>
          <a:lstStyle/>
          <a:p>
            <a:fld id="{76DEE963-8269-440C-9CBC-4606B9C9FD9F}" type="slidenum">
              <a:rPr lang="en-US" smtClean="0"/>
              <a:t>‹#›</a:t>
            </a:fld>
            <a:endParaRPr lang="en-US"/>
          </a:p>
        </p:txBody>
      </p:sp>
    </p:spTree>
    <p:extLst>
      <p:ext uri="{BB962C8B-B14F-4D97-AF65-F5344CB8AC3E}">
        <p14:creationId xmlns:p14="http://schemas.microsoft.com/office/powerpoint/2010/main" val="42049285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68051E1-2C08-4E02-06BF-928B5395629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27DD1DB-2386-2B2E-F3BC-B4384893300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7D37E6C-AEE8-D892-5FFB-0D135291CE2B}"/>
              </a:ext>
            </a:extLst>
          </p:cNvPr>
          <p:cNvSpPr>
            <a:spLocks noGrp="1"/>
          </p:cNvSpPr>
          <p:nvPr>
            <p:ph type="dt" sz="half" idx="10"/>
          </p:nvPr>
        </p:nvSpPr>
        <p:spPr/>
        <p:txBody>
          <a:bodyPr/>
          <a:lstStyle/>
          <a:p>
            <a:fld id="{BF7F3E85-1065-406D-8500-48476C4BF1BE}" type="datetimeFigureOut">
              <a:rPr lang="en-US" smtClean="0"/>
              <a:t>11/21/2023</a:t>
            </a:fld>
            <a:endParaRPr lang="en-US"/>
          </a:p>
        </p:txBody>
      </p:sp>
      <p:sp>
        <p:nvSpPr>
          <p:cNvPr id="5" name="Footer Placeholder 4">
            <a:extLst>
              <a:ext uri="{FF2B5EF4-FFF2-40B4-BE49-F238E27FC236}">
                <a16:creationId xmlns:a16="http://schemas.microsoft.com/office/drawing/2014/main" id="{46294FB1-0DE5-96E7-5023-A4FBB07666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A2835A7-7CA0-163B-01AC-9D745897358D}"/>
              </a:ext>
            </a:extLst>
          </p:cNvPr>
          <p:cNvSpPr>
            <a:spLocks noGrp="1"/>
          </p:cNvSpPr>
          <p:nvPr>
            <p:ph type="sldNum" sz="quarter" idx="12"/>
          </p:nvPr>
        </p:nvSpPr>
        <p:spPr/>
        <p:txBody>
          <a:bodyPr/>
          <a:lstStyle/>
          <a:p>
            <a:fld id="{76DEE963-8269-440C-9CBC-4606B9C9FD9F}" type="slidenum">
              <a:rPr lang="en-US" smtClean="0"/>
              <a:t>‹#›</a:t>
            </a:fld>
            <a:endParaRPr lang="en-US"/>
          </a:p>
        </p:txBody>
      </p:sp>
    </p:spTree>
    <p:extLst>
      <p:ext uri="{BB962C8B-B14F-4D97-AF65-F5344CB8AC3E}">
        <p14:creationId xmlns:p14="http://schemas.microsoft.com/office/powerpoint/2010/main" val="15883898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C1561A-BF6C-A64C-6316-664276493F0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BD94EAD-6861-C369-1CCE-DBCF07C503E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70AF66D-9D19-D32E-737E-D768F00290DD}"/>
              </a:ext>
            </a:extLst>
          </p:cNvPr>
          <p:cNvSpPr>
            <a:spLocks noGrp="1"/>
          </p:cNvSpPr>
          <p:nvPr>
            <p:ph type="dt" sz="half" idx="10"/>
          </p:nvPr>
        </p:nvSpPr>
        <p:spPr/>
        <p:txBody>
          <a:bodyPr/>
          <a:lstStyle/>
          <a:p>
            <a:fld id="{BF7F3E85-1065-406D-8500-48476C4BF1BE}" type="datetimeFigureOut">
              <a:rPr lang="en-US" smtClean="0"/>
              <a:t>11/21/2023</a:t>
            </a:fld>
            <a:endParaRPr lang="en-US"/>
          </a:p>
        </p:txBody>
      </p:sp>
      <p:sp>
        <p:nvSpPr>
          <p:cNvPr id="5" name="Footer Placeholder 4">
            <a:extLst>
              <a:ext uri="{FF2B5EF4-FFF2-40B4-BE49-F238E27FC236}">
                <a16:creationId xmlns:a16="http://schemas.microsoft.com/office/drawing/2014/main" id="{D6EBD7EB-BED7-54EE-AF66-E41F4ED71A2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3281E3-5950-6DEF-F75F-B1E4EB285EC5}"/>
              </a:ext>
            </a:extLst>
          </p:cNvPr>
          <p:cNvSpPr>
            <a:spLocks noGrp="1"/>
          </p:cNvSpPr>
          <p:nvPr>
            <p:ph type="sldNum" sz="quarter" idx="12"/>
          </p:nvPr>
        </p:nvSpPr>
        <p:spPr/>
        <p:txBody>
          <a:bodyPr/>
          <a:lstStyle/>
          <a:p>
            <a:fld id="{76DEE963-8269-440C-9CBC-4606B9C9FD9F}" type="slidenum">
              <a:rPr lang="en-US" smtClean="0"/>
              <a:t>‹#›</a:t>
            </a:fld>
            <a:endParaRPr lang="en-US"/>
          </a:p>
        </p:txBody>
      </p:sp>
    </p:spTree>
    <p:extLst>
      <p:ext uri="{BB962C8B-B14F-4D97-AF65-F5344CB8AC3E}">
        <p14:creationId xmlns:p14="http://schemas.microsoft.com/office/powerpoint/2010/main" val="25496197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F535B8-0C4A-4CC5-DC0B-4281D575100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062045A-1A06-4330-5A2A-1EF276CB944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AD7A920-AE7C-7FFC-5E7F-63588C5B1E7F}"/>
              </a:ext>
            </a:extLst>
          </p:cNvPr>
          <p:cNvSpPr>
            <a:spLocks noGrp="1"/>
          </p:cNvSpPr>
          <p:nvPr>
            <p:ph type="dt" sz="half" idx="10"/>
          </p:nvPr>
        </p:nvSpPr>
        <p:spPr/>
        <p:txBody>
          <a:bodyPr/>
          <a:lstStyle/>
          <a:p>
            <a:fld id="{BF7F3E85-1065-406D-8500-48476C4BF1BE}" type="datetimeFigureOut">
              <a:rPr lang="en-US" smtClean="0"/>
              <a:t>11/21/2023</a:t>
            </a:fld>
            <a:endParaRPr lang="en-US"/>
          </a:p>
        </p:txBody>
      </p:sp>
      <p:sp>
        <p:nvSpPr>
          <p:cNvPr id="5" name="Footer Placeholder 4">
            <a:extLst>
              <a:ext uri="{FF2B5EF4-FFF2-40B4-BE49-F238E27FC236}">
                <a16:creationId xmlns:a16="http://schemas.microsoft.com/office/drawing/2014/main" id="{8D2FCD14-43AD-FE24-2D2C-564B762D2AD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334BF12-6B02-1B80-C419-D98033F4BC40}"/>
              </a:ext>
            </a:extLst>
          </p:cNvPr>
          <p:cNvSpPr>
            <a:spLocks noGrp="1"/>
          </p:cNvSpPr>
          <p:nvPr>
            <p:ph type="sldNum" sz="quarter" idx="12"/>
          </p:nvPr>
        </p:nvSpPr>
        <p:spPr/>
        <p:txBody>
          <a:bodyPr/>
          <a:lstStyle/>
          <a:p>
            <a:fld id="{76DEE963-8269-440C-9CBC-4606B9C9FD9F}" type="slidenum">
              <a:rPr lang="en-US" smtClean="0"/>
              <a:t>‹#›</a:t>
            </a:fld>
            <a:endParaRPr lang="en-US"/>
          </a:p>
        </p:txBody>
      </p:sp>
    </p:spTree>
    <p:extLst>
      <p:ext uri="{BB962C8B-B14F-4D97-AF65-F5344CB8AC3E}">
        <p14:creationId xmlns:p14="http://schemas.microsoft.com/office/powerpoint/2010/main" val="15392836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E8833-E4BF-4993-667C-FC9230D504C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050A4DD-9D23-1AC6-EBDB-32C89661B5C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84EABA0-9980-7663-FB57-4921EB97AD2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65ACDCA-8EBE-C25B-429F-172CEFBCA6A3}"/>
              </a:ext>
            </a:extLst>
          </p:cNvPr>
          <p:cNvSpPr>
            <a:spLocks noGrp="1"/>
          </p:cNvSpPr>
          <p:nvPr>
            <p:ph type="dt" sz="half" idx="10"/>
          </p:nvPr>
        </p:nvSpPr>
        <p:spPr/>
        <p:txBody>
          <a:bodyPr/>
          <a:lstStyle/>
          <a:p>
            <a:fld id="{BF7F3E85-1065-406D-8500-48476C4BF1BE}" type="datetimeFigureOut">
              <a:rPr lang="en-US" smtClean="0"/>
              <a:t>11/21/2023</a:t>
            </a:fld>
            <a:endParaRPr lang="en-US"/>
          </a:p>
        </p:txBody>
      </p:sp>
      <p:sp>
        <p:nvSpPr>
          <p:cNvPr id="6" name="Footer Placeholder 5">
            <a:extLst>
              <a:ext uri="{FF2B5EF4-FFF2-40B4-BE49-F238E27FC236}">
                <a16:creationId xmlns:a16="http://schemas.microsoft.com/office/drawing/2014/main" id="{F456D58E-4DF6-C291-EBF1-AF05E310F9A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03EC322-EFA9-D807-01B3-A7676107E9AD}"/>
              </a:ext>
            </a:extLst>
          </p:cNvPr>
          <p:cNvSpPr>
            <a:spLocks noGrp="1"/>
          </p:cNvSpPr>
          <p:nvPr>
            <p:ph type="sldNum" sz="quarter" idx="12"/>
          </p:nvPr>
        </p:nvSpPr>
        <p:spPr/>
        <p:txBody>
          <a:bodyPr/>
          <a:lstStyle/>
          <a:p>
            <a:fld id="{76DEE963-8269-440C-9CBC-4606B9C9FD9F}" type="slidenum">
              <a:rPr lang="en-US" smtClean="0"/>
              <a:t>‹#›</a:t>
            </a:fld>
            <a:endParaRPr lang="en-US"/>
          </a:p>
        </p:txBody>
      </p:sp>
    </p:spTree>
    <p:extLst>
      <p:ext uri="{BB962C8B-B14F-4D97-AF65-F5344CB8AC3E}">
        <p14:creationId xmlns:p14="http://schemas.microsoft.com/office/powerpoint/2010/main" val="414523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9E342B-6846-FAFA-022D-1F4E3F313DA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37AAEDC-83C3-40BB-FF49-FD0C98FEFAD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2B4A3A0-E2CD-C225-2B55-3129F1CA043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EAE9F73-4A22-9BFF-FC03-9378B982596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735A676-A825-84EB-D689-46F1CB16416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2D60384-D420-13A0-A6C1-7BFB21822A5E}"/>
              </a:ext>
            </a:extLst>
          </p:cNvPr>
          <p:cNvSpPr>
            <a:spLocks noGrp="1"/>
          </p:cNvSpPr>
          <p:nvPr>
            <p:ph type="dt" sz="half" idx="10"/>
          </p:nvPr>
        </p:nvSpPr>
        <p:spPr/>
        <p:txBody>
          <a:bodyPr/>
          <a:lstStyle/>
          <a:p>
            <a:fld id="{BF7F3E85-1065-406D-8500-48476C4BF1BE}" type="datetimeFigureOut">
              <a:rPr lang="en-US" smtClean="0"/>
              <a:t>11/21/2023</a:t>
            </a:fld>
            <a:endParaRPr lang="en-US"/>
          </a:p>
        </p:txBody>
      </p:sp>
      <p:sp>
        <p:nvSpPr>
          <p:cNvPr id="8" name="Footer Placeholder 7">
            <a:extLst>
              <a:ext uri="{FF2B5EF4-FFF2-40B4-BE49-F238E27FC236}">
                <a16:creationId xmlns:a16="http://schemas.microsoft.com/office/drawing/2014/main" id="{EEE7DD1D-13E4-B71B-82DB-9A3E5773ACF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3E3597C-FAFD-AB8A-F1E4-EBEEA33D3452}"/>
              </a:ext>
            </a:extLst>
          </p:cNvPr>
          <p:cNvSpPr>
            <a:spLocks noGrp="1"/>
          </p:cNvSpPr>
          <p:nvPr>
            <p:ph type="sldNum" sz="quarter" idx="12"/>
          </p:nvPr>
        </p:nvSpPr>
        <p:spPr/>
        <p:txBody>
          <a:bodyPr/>
          <a:lstStyle/>
          <a:p>
            <a:fld id="{76DEE963-8269-440C-9CBC-4606B9C9FD9F}" type="slidenum">
              <a:rPr lang="en-US" smtClean="0"/>
              <a:t>‹#›</a:t>
            </a:fld>
            <a:endParaRPr lang="en-US"/>
          </a:p>
        </p:txBody>
      </p:sp>
    </p:spTree>
    <p:extLst>
      <p:ext uri="{BB962C8B-B14F-4D97-AF65-F5344CB8AC3E}">
        <p14:creationId xmlns:p14="http://schemas.microsoft.com/office/powerpoint/2010/main" val="10589633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DB43E4-5566-13B0-69D7-1F131037ACE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C11CF4F-780B-9E6D-794E-EF43200B0978}"/>
              </a:ext>
            </a:extLst>
          </p:cNvPr>
          <p:cNvSpPr>
            <a:spLocks noGrp="1"/>
          </p:cNvSpPr>
          <p:nvPr>
            <p:ph type="dt" sz="half" idx="10"/>
          </p:nvPr>
        </p:nvSpPr>
        <p:spPr/>
        <p:txBody>
          <a:bodyPr/>
          <a:lstStyle/>
          <a:p>
            <a:fld id="{BF7F3E85-1065-406D-8500-48476C4BF1BE}" type="datetimeFigureOut">
              <a:rPr lang="en-US" smtClean="0"/>
              <a:t>11/21/2023</a:t>
            </a:fld>
            <a:endParaRPr lang="en-US"/>
          </a:p>
        </p:txBody>
      </p:sp>
      <p:sp>
        <p:nvSpPr>
          <p:cNvPr id="4" name="Footer Placeholder 3">
            <a:extLst>
              <a:ext uri="{FF2B5EF4-FFF2-40B4-BE49-F238E27FC236}">
                <a16:creationId xmlns:a16="http://schemas.microsoft.com/office/drawing/2014/main" id="{6474D792-3158-5777-048D-C3682BF4B8C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5183569-8477-A3F7-B16D-7446E00D666B}"/>
              </a:ext>
            </a:extLst>
          </p:cNvPr>
          <p:cNvSpPr>
            <a:spLocks noGrp="1"/>
          </p:cNvSpPr>
          <p:nvPr>
            <p:ph type="sldNum" sz="quarter" idx="12"/>
          </p:nvPr>
        </p:nvSpPr>
        <p:spPr/>
        <p:txBody>
          <a:bodyPr/>
          <a:lstStyle/>
          <a:p>
            <a:fld id="{76DEE963-8269-440C-9CBC-4606B9C9FD9F}" type="slidenum">
              <a:rPr lang="en-US" smtClean="0"/>
              <a:t>‹#›</a:t>
            </a:fld>
            <a:endParaRPr lang="en-US"/>
          </a:p>
        </p:txBody>
      </p:sp>
    </p:spTree>
    <p:extLst>
      <p:ext uri="{BB962C8B-B14F-4D97-AF65-F5344CB8AC3E}">
        <p14:creationId xmlns:p14="http://schemas.microsoft.com/office/powerpoint/2010/main" val="233281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7293BD4-0012-AA91-8C1C-B50BCEFFEA16}"/>
              </a:ext>
            </a:extLst>
          </p:cNvPr>
          <p:cNvSpPr>
            <a:spLocks noGrp="1"/>
          </p:cNvSpPr>
          <p:nvPr>
            <p:ph type="dt" sz="half" idx="10"/>
          </p:nvPr>
        </p:nvSpPr>
        <p:spPr/>
        <p:txBody>
          <a:bodyPr/>
          <a:lstStyle/>
          <a:p>
            <a:fld id="{BF7F3E85-1065-406D-8500-48476C4BF1BE}" type="datetimeFigureOut">
              <a:rPr lang="en-US" smtClean="0"/>
              <a:t>11/21/2023</a:t>
            </a:fld>
            <a:endParaRPr lang="en-US"/>
          </a:p>
        </p:txBody>
      </p:sp>
      <p:sp>
        <p:nvSpPr>
          <p:cNvPr id="3" name="Footer Placeholder 2">
            <a:extLst>
              <a:ext uri="{FF2B5EF4-FFF2-40B4-BE49-F238E27FC236}">
                <a16:creationId xmlns:a16="http://schemas.microsoft.com/office/drawing/2014/main" id="{29429545-4BB8-3A75-0011-A8D96D2801E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25D015C-9FE4-71ED-099B-79DDFC7426EE}"/>
              </a:ext>
            </a:extLst>
          </p:cNvPr>
          <p:cNvSpPr>
            <a:spLocks noGrp="1"/>
          </p:cNvSpPr>
          <p:nvPr>
            <p:ph type="sldNum" sz="quarter" idx="12"/>
          </p:nvPr>
        </p:nvSpPr>
        <p:spPr/>
        <p:txBody>
          <a:bodyPr/>
          <a:lstStyle/>
          <a:p>
            <a:fld id="{76DEE963-8269-440C-9CBC-4606B9C9FD9F}" type="slidenum">
              <a:rPr lang="en-US" smtClean="0"/>
              <a:t>‹#›</a:t>
            </a:fld>
            <a:endParaRPr lang="en-US"/>
          </a:p>
        </p:txBody>
      </p:sp>
    </p:spTree>
    <p:extLst>
      <p:ext uri="{BB962C8B-B14F-4D97-AF65-F5344CB8AC3E}">
        <p14:creationId xmlns:p14="http://schemas.microsoft.com/office/powerpoint/2010/main" val="12011964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527A3C-489B-5EB3-D199-6ADBD2917A2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DC34C61-0503-103D-80F6-BC397A32E35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3C56445-C6A8-ABD6-3A77-C80F1C49199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E79DD0B-7B02-6073-F860-36DE56B3B7AB}"/>
              </a:ext>
            </a:extLst>
          </p:cNvPr>
          <p:cNvSpPr>
            <a:spLocks noGrp="1"/>
          </p:cNvSpPr>
          <p:nvPr>
            <p:ph type="dt" sz="half" idx="10"/>
          </p:nvPr>
        </p:nvSpPr>
        <p:spPr/>
        <p:txBody>
          <a:bodyPr/>
          <a:lstStyle/>
          <a:p>
            <a:fld id="{BF7F3E85-1065-406D-8500-48476C4BF1BE}" type="datetimeFigureOut">
              <a:rPr lang="en-US" smtClean="0"/>
              <a:t>11/21/2023</a:t>
            </a:fld>
            <a:endParaRPr lang="en-US"/>
          </a:p>
        </p:txBody>
      </p:sp>
      <p:sp>
        <p:nvSpPr>
          <p:cNvPr id="6" name="Footer Placeholder 5">
            <a:extLst>
              <a:ext uri="{FF2B5EF4-FFF2-40B4-BE49-F238E27FC236}">
                <a16:creationId xmlns:a16="http://schemas.microsoft.com/office/drawing/2014/main" id="{E98FEF89-ACC7-1FBA-52BA-15B74F79420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154E794-3761-546B-3B7A-C5A4224C9A30}"/>
              </a:ext>
            </a:extLst>
          </p:cNvPr>
          <p:cNvSpPr>
            <a:spLocks noGrp="1"/>
          </p:cNvSpPr>
          <p:nvPr>
            <p:ph type="sldNum" sz="quarter" idx="12"/>
          </p:nvPr>
        </p:nvSpPr>
        <p:spPr/>
        <p:txBody>
          <a:bodyPr/>
          <a:lstStyle/>
          <a:p>
            <a:fld id="{76DEE963-8269-440C-9CBC-4606B9C9FD9F}" type="slidenum">
              <a:rPr lang="en-US" smtClean="0"/>
              <a:t>‹#›</a:t>
            </a:fld>
            <a:endParaRPr lang="en-US"/>
          </a:p>
        </p:txBody>
      </p:sp>
    </p:spTree>
    <p:extLst>
      <p:ext uri="{BB962C8B-B14F-4D97-AF65-F5344CB8AC3E}">
        <p14:creationId xmlns:p14="http://schemas.microsoft.com/office/powerpoint/2010/main" val="7383199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9EC711-E90D-062C-734C-86AAB525989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DFC14C8-66E1-4A79-A425-2197AB07497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1540E6F-84E1-DE36-62BE-9FE4213DF9C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C1F6FA9-CF84-ED05-FA63-6BE65CA12097}"/>
              </a:ext>
            </a:extLst>
          </p:cNvPr>
          <p:cNvSpPr>
            <a:spLocks noGrp="1"/>
          </p:cNvSpPr>
          <p:nvPr>
            <p:ph type="dt" sz="half" idx="10"/>
          </p:nvPr>
        </p:nvSpPr>
        <p:spPr/>
        <p:txBody>
          <a:bodyPr/>
          <a:lstStyle/>
          <a:p>
            <a:fld id="{BF7F3E85-1065-406D-8500-48476C4BF1BE}" type="datetimeFigureOut">
              <a:rPr lang="en-US" smtClean="0"/>
              <a:t>11/21/2023</a:t>
            </a:fld>
            <a:endParaRPr lang="en-US"/>
          </a:p>
        </p:txBody>
      </p:sp>
      <p:sp>
        <p:nvSpPr>
          <p:cNvPr id="6" name="Footer Placeholder 5">
            <a:extLst>
              <a:ext uri="{FF2B5EF4-FFF2-40B4-BE49-F238E27FC236}">
                <a16:creationId xmlns:a16="http://schemas.microsoft.com/office/drawing/2014/main" id="{AE9F4B0E-04B2-1B98-2FC9-AD7D2046B97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979120A-4867-829F-CF12-50F182C1BB0A}"/>
              </a:ext>
            </a:extLst>
          </p:cNvPr>
          <p:cNvSpPr>
            <a:spLocks noGrp="1"/>
          </p:cNvSpPr>
          <p:nvPr>
            <p:ph type="sldNum" sz="quarter" idx="12"/>
          </p:nvPr>
        </p:nvSpPr>
        <p:spPr/>
        <p:txBody>
          <a:bodyPr/>
          <a:lstStyle/>
          <a:p>
            <a:fld id="{76DEE963-8269-440C-9CBC-4606B9C9FD9F}" type="slidenum">
              <a:rPr lang="en-US" smtClean="0"/>
              <a:t>‹#›</a:t>
            </a:fld>
            <a:endParaRPr lang="en-US"/>
          </a:p>
        </p:txBody>
      </p:sp>
    </p:spTree>
    <p:extLst>
      <p:ext uri="{BB962C8B-B14F-4D97-AF65-F5344CB8AC3E}">
        <p14:creationId xmlns:p14="http://schemas.microsoft.com/office/powerpoint/2010/main" val="1361389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srcRect/>
          <a:tile tx="0" ty="0" sx="100000" sy="100000" flip="none" algn="tl"/>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56A53B6-82B6-B6FD-8429-0370265138F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E975E6B-5D76-32DD-8A80-EB3B9CE702A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F706298-C31F-DC77-AFB9-7F5206C5CE5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F7F3E85-1065-406D-8500-48476C4BF1BE}" type="datetimeFigureOut">
              <a:rPr lang="en-US" smtClean="0"/>
              <a:t>11/21/2023</a:t>
            </a:fld>
            <a:endParaRPr lang="en-US"/>
          </a:p>
        </p:txBody>
      </p:sp>
      <p:sp>
        <p:nvSpPr>
          <p:cNvPr id="5" name="Footer Placeholder 4">
            <a:extLst>
              <a:ext uri="{FF2B5EF4-FFF2-40B4-BE49-F238E27FC236}">
                <a16:creationId xmlns:a16="http://schemas.microsoft.com/office/drawing/2014/main" id="{A34BE99A-D1B4-DB6E-2F91-19EDBD07A3F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1C397E2-5072-F85B-1074-1AEB009A847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6DEE963-8269-440C-9CBC-4606B9C9FD9F}" type="slidenum">
              <a:rPr lang="en-US" smtClean="0"/>
              <a:t>‹#›</a:t>
            </a:fld>
            <a:endParaRPr lang="en-US"/>
          </a:p>
        </p:txBody>
      </p:sp>
    </p:spTree>
    <p:extLst>
      <p:ext uri="{BB962C8B-B14F-4D97-AF65-F5344CB8AC3E}">
        <p14:creationId xmlns:p14="http://schemas.microsoft.com/office/powerpoint/2010/main" val="194127916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1.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public.tableau.com/app/profile/christian.morant/viz/RockbusterStealthVisuals_17006021981630/GenreRevenue#1" TargetMode="External"/><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sv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svg"/><Relationship Id="rId5" Type="http://schemas.openxmlformats.org/officeDocument/2006/relationships/image" Target="../media/image8.png"/><Relationship Id="rId10" Type="http://schemas.openxmlformats.org/officeDocument/2006/relationships/image" Target="../media/image13.svg"/><Relationship Id="rId4" Type="http://schemas.openxmlformats.org/officeDocument/2006/relationships/image" Target="../media/image7.jpg"/><Relationship Id="rId9" Type="http://schemas.openxmlformats.org/officeDocument/2006/relationships/image" Target="../media/image12.png"/></Relationships>
</file>

<file path=ppt/slides/_rels/slide5.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217" name="Rectangle 1216">
            <a:extLst>
              <a:ext uri="{FF2B5EF4-FFF2-40B4-BE49-F238E27FC236}">
                <a16:creationId xmlns:a16="http://schemas.microsoft.com/office/drawing/2014/main" id="{5A59F003-E00A-43F9-91DC-CC54E3B874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descr="Close-up of filmstrip overlay">
            <a:extLst>
              <a:ext uri="{FF2B5EF4-FFF2-40B4-BE49-F238E27FC236}">
                <a16:creationId xmlns:a16="http://schemas.microsoft.com/office/drawing/2014/main" id="{24E57B11-4C45-E46A-2017-9DF1119B60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041" b="7041"/>
          <a:stretch/>
        </p:blipFill>
        <p:spPr bwMode="auto">
          <a:xfrm>
            <a:off x="19" y="10"/>
            <a:ext cx="12191981" cy="6857990"/>
          </a:xfrm>
          <a:prstGeom prst="rect">
            <a:avLst/>
          </a:prstGeom>
          <a:noFill/>
          <a:extLst>
            <a:ext uri="{909E8E84-426E-40DD-AFC4-6F175D3DCCD1}">
              <a14:hiddenFill xmlns:a14="http://schemas.microsoft.com/office/drawing/2010/main">
                <a:solidFill>
                  <a:srgbClr val="FFFFFF"/>
                </a:solidFill>
              </a14:hiddenFill>
            </a:ext>
          </a:extLst>
        </p:spPr>
      </p:pic>
      <p:sp>
        <p:nvSpPr>
          <p:cNvPr id="1218" name="Rectangle 1217">
            <a:extLst>
              <a:ext uri="{FF2B5EF4-FFF2-40B4-BE49-F238E27FC236}">
                <a16:creationId xmlns:a16="http://schemas.microsoft.com/office/drawing/2014/main" id="{D74A4382-E3AD-430A-9A1F-DFA3E0E77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799865" y="-1524511"/>
            <a:ext cx="4592270" cy="12192001"/>
          </a:xfrm>
          <a:prstGeom prst="rect">
            <a:avLst/>
          </a:prstGeom>
          <a:gradFill>
            <a:gsLst>
              <a:gs pos="35000">
                <a:schemeClr val="tx1">
                  <a:alpha val="46000"/>
                </a:schemeClr>
              </a:gs>
              <a:gs pos="21000">
                <a:schemeClr val="tx1">
                  <a:alpha val="30000"/>
                </a:schemeClr>
              </a:gs>
              <a:gs pos="0">
                <a:schemeClr val="tx1">
                  <a:alpha val="0"/>
                </a:schemeClr>
              </a:gs>
              <a:gs pos="100000">
                <a:schemeClr val="tx1">
                  <a:alpha val="9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2840AE5-46BD-4476-DD43-82E30DEFB44F}"/>
              </a:ext>
            </a:extLst>
          </p:cNvPr>
          <p:cNvSpPr>
            <a:spLocks noGrp="1"/>
          </p:cNvSpPr>
          <p:nvPr>
            <p:ph type="ctrTitle"/>
          </p:nvPr>
        </p:nvSpPr>
        <p:spPr>
          <a:xfrm>
            <a:off x="404553" y="3091928"/>
            <a:ext cx="9078562" cy="2387600"/>
          </a:xfrm>
        </p:spPr>
        <p:txBody>
          <a:bodyPr>
            <a:normAutofit/>
          </a:bodyPr>
          <a:lstStyle/>
          <a:p>
            <a:pPr algn="l"/>
            <a:r>
              <a:rPr lang="en-US" sz="6600" b="1">
                <a:solidFill>
                  <a:schemeClr val="bg1"/>
                </a:solidFill>
              </a:rPr>
              <a:t>Rockbuster Relaunch</a:t>
            </a:r>
          </a:p>
        </p:txBody>
      </p:sp>
      <p:sp>
        <p:nvSpPr>
          <p:cNvPr id="1219" name="Rectangle: Rounded Corners 1218">
            <a:extLst>
              <a:ext uri="{FF2B5EF4-FFF2-40B4-BE49-F238E27FC236}">
                <a16:creationId xmlns:a16="http://schemas.microsoft.com/office/drawing/2014/main" id="{79F40191-0F44-4FD1-82CC-ACB507C14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575039"/>
            <a:ext cx="9785897"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763BA011-528D-E345-3A53-F8B9E99B7253}"/>
              </a:ext>
            </a:extLst>
          </p:cNvPr>
          <p:cNvSpPr>
            <a:spLocks noGrp="1"/>
          </p:cNvSpPr>
          <p:nvPr>
            <p:ph type="subTitle" idx="1"/>
          </p:nvPr>
        </p:nvSpPr>
        <p:spPr>
          <a:xfrm>
            <a:off x="404553" y="5624945"/>
            <a:ext cx="9078562" cy="592975"/>
          </a:xfrm>
        </p:spPr>
        <p:txBody>
          <a:bodyPr anchor="ctr">
            <a:normAutofit fontScale="92500" lnSpcReduction="20000"/>
          </a:bodyPr>
          <a:lstStyle/>
          <a:p>
            <a:pPr algn="l"/>
            <a:r>
              <a:rPr lang="en-US" sz="2000" dirty="0">
                <a:solidFill>
                  <a:schemeClr val="bg1"/>
                </a:solidFill>
              </a:rPr>
              <a:t>A strategy presentation for repurposing Rockbuster Stealth for a modern audience.</a:t>
            </a:r>
          </a:p>
          <a:p>
            <a:pPr algn="l"/>
            <a:r>
              <a:rPr lang="en-US" sz="1400" dirty="0">
                <a:solidFill>
                  <a:schemeClr val="bg1"/>
                </a:solidFill>
              </a:rPr>
              <a:t>By Christian Joel Morant</a:t>
            </a:r>
          </a:p>
        </p:txBody>
      </p:sp>
    </p:spTree>
    <p:extLst>
      <p:ext uri="{BB962C8B-B14F-4D97-AF65-F5344CB8AC3E}">
        <p14:creationId xmlns:p14="http://schemas.microsoft.com/office/powerpoint/2010/main" val="455278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4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2000"/>
                                  </p:stCondLst>
                                  <p:iterate type="lt">
                                    <p:tmPct val="10000"/>
                                  </p:iterate>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4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1" name="Rectangle 1080">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 name="Title 1">
            <a:extLst>
              <a:ext uri="{FF2B5EF4-FFF2-40B4-BE49-F238E27FC236}">
                <a16:creationId xmlns:a16="http://schemas.microsoft.com/office/drawing/2014/main" id="{12840AE5-46BD-4476-DD43-82E30DEFB44F}"/>
              </a:ext>
            </a:extLst>
          </p:cNvPr>
          <p:cNvSpPr>
            <a:spLocks noGrp="1"/>
          </p:cNvSpPr>
          <p:nvPr>
            <p:ph type="title"/>
          </p:nvPr>
        </p:nvSpPr>
        <p:spPr>
          <a:xfrm>
            <a:off x="838200" y="448721"/>
            <a:ext cx="4707671" cy="1225650"/>
          </a:xfrm>
        </p:spPr>
        <p:txBody>
          <a:bodyPr vert="horz" lIns="91440" tIns="45720" rIns="91440" bIns="45720" rtlCol="0" anchor="b">
            <a:normAutofit fontScale="90000"/>
          </a:bodyPr>
          <a:lstStyle/>
          <a:p>
            <a:br>
              <a:rPr lang="en-US" sz="2700" b="1" dirty="0">
                <a:solidFill>
                  <a:schemeClr val="bg1"/>
                </a:solidFill>
              </a:rPr>
            </a:br>
            <a:br>
              <a:rPr lang="en-US" sz="2700" b="1" dirty="0">
                <a:solidFill>
                  <a:schemeClr val="bg1"/>
                </a:solidFill>
              </a:rPr>
            </a:br>
            <a:r>
              <a:rPr lang="en-US" sz="2700" b="1" dirty="0">
                <a:solidFill>
                  <a:schemeClr val="bg1"/>
                </a:solidFill>
              </a:rPr>
              <a:t>Top 5 Customers by Lifetime Value</a:t>
            </a:r>
          </a:p>
        </p:txBody>
      </p:sp>
      <p:cxnSp>
        <p:nvCxnSpPr>
          <p:cNvPr id="1082" name="Straight Connector 1081">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1873" y="1749756"/>
            <a:ext cx="471830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070" name="Content Placeholder 1054">
            <a:extLst>
              <a:ext uri="{FF2B5EF4-FFF2-40B4-BE49-F238E27FC236}">
                <a16:creationId xmlns:a16="http://schemas.microsoft.com/office/drawing/2014/main" id="{0EF6256A-20EC-4E64-E1FE-C939F9043E59}"/>
              </a:ext>
            </a:extLst>
          </p:cNvPr>
          <p:cNvSpPr>
            <a:spLocks noGrp="1"/>
          </p:cNvSpPr>
          <p:nvPr>
            <p:ph idx="1"/>
          </p:nvPr>
        </p:nvSpPr>
        <p:spPr>
          <a:xfrm>
            <a:off x="2295089" y="2071597"/>
            <a:ext cx="1791871" cy="2704920"/>
          </a:xfrm>
        </p:spPr>
        <p:txBody>
          <a:bodyPr anchor="ctr">
            <a:normAutofit fontScale="92500" lnSpcReduction="10000"/>
          </a:bodyPr>
          <a:lstStyle/>
          <a:p>
            <a:pPr marL="0" indent="0">
              <a:lnSpc>
                <a:spcPct val="150000"/>
              </a:lnSpc>
              <a:buNone/>
            </a:pPr>
            <a:r>
              <a:rPr lang="en-US" sz="1900" b="1" u="sng" dirty="0">
                <a:solidFill>
                  <a:schemeClr val="bg1"/>
                </a:solidFill>
              </a:rPr>
              <a:t>City/Country</a:t>
            </a:r>
          </a:p>
          <a:p>
            <a:pPr marL="0" indent="0">
              <a:lnSpc>
                <a:spcPct val="150000"/>
              </a:lnSpc>
              <a:buNone/>
            </a:pPr>
            <a:r>
              <a:rPr lang="es-ES" sz="1500" dirty="0">
                <a:solidFill>
                  <a:schemeClr val="bg1"/>
                </a:solidFill>
              </a:rPr>
              <a:t>Ambattur - India</a:t>
            </a:r>
          </a:p>
          <a:p>
            <a:pPr marL="0" indent="0">
              <a:lnSpc>
                <a:spcPct val="150000"/>
              </a:lnSpc>
              <a:buNone/>
            </a:pPr>
            <a:r>
              <a:rPr lang="es-ES" sz="1500" dirty="0">
                <a:solidFill>
                  <a:schemeClr val="bg1"/>
                </a:solidFill>
              </a:rPr>
              <a:t>Shanwei - China</a:t>
            </a:r>
          </a:p>
          <a:p>
            <a:pPr marL="0" indent="0">
              <a:lnSpc>
                <a:spcPct val="150000"/>
              </a:lnSpc>
              <a:buNone/>
            </a:pPr>
            <a:r>
              <a:rPr lang="es-ES" sz="1500" dirty="0">
                <a:solidFill>
                  <a:schemeClr val="bg1"/>
                </a:solidFill>
              </a:rPr>
              <a:t>Iwaki - Japan</a:t>
            </a:r>
          </a:p>
          <a:p>
            <a:pPr marL="0" indent="0">
              <a:lnSpc>
                <a:spcPct val="150000"/>
              </a:lnSpc>
              <a:buNone/>
            </a:pPr>
            <a:r>
              <a:rPr lang="es-ES" sz="1500" dirty="0">
                <a:solidFill>
                  <a:schemeClr val="bg1"/>
                </a:solidFill>
              </a:rPr>
              <a:t>Acua - Mexico</a:t>
            </a:r>
          </a:p>
          <a:p>
            <a:pPr marL="0" indent="0">
              <a:lnSpc>
                <a:spcPct val="150000"/>
              </a:lnSpc>
              <a:buNone/>
            </a:pPr>
            <a:r>
              <a:rPr lang="es-ES" sz="1500" dirty="0">
                <a:solidFill>
                  <a:schemeClr val="bg1"/>
                </a:solidFill>
              </a:rPr>
              <a:t>Aurora - United </a:t>
            </a:r>
            <a:r>
              <a:rPr lang="es-ES" sz="1500" dirty="0" err="1">
                <a:solidFill>
                  <a:schemeClr val="bg1"/>
                </a:solidFill>
              </a:rPr>
              <a:t>States</a:t>
            </a:r>
            <a:endParaRPr lang="es-ES" sz="1500" dirty="0">
              <a:solidFill>
                <a:schemeClr val="bg1"/>
              </a:solidFill>
            </a:endParaRPr>
          </a:p>
        </p:txBody>
      </p:sp>
      <p:cxnSp>
        <p:nvCxnSpPr>
          <p:cNvPr id="1083" name="Straight Connector 1082">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4027" y="5707672"/>
            <a:ext cx="47139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8033B262-3D36-AE79-7259-61ABDECFB47C}"/>
              </a:ext>
            </a:extLst>
          </p:cNvPr>
          <p:cNvSpPr txBox="1"/>
          <p:nvPr/>
        </p:nvSpPr>
        <p:spPr>
          <a:xfrm>
            <a:off x="724271" y="2123092"/>
            <a:ext cx="1345784" cy="2601931"/>
          </a:xfrm>
          <a:prstGeom prst="rect">
            <a:avLst/>
          </a:prstGeom>
          <a:noFill/>
        </p:spPr>
        <p:txBody>
          <a:bodyPr wrap="square">
            <a:spAutoFit/>
          </a:bodyPr>
          <a:lstStyle/>
          <a:p>
            <a:pPr>
              <a:lnSpc>
                <a:spcPct val="150000"/>
              </a:lnSpc>
            </a:pPr>
            <a:r>
              <a:rPr lang="en-US" b="1" u="sng" dirty="0">
                <a:solidFill>
                  <a:schemeClr val="bg1"/>
                </a:solidFill>
                <a:latin typeface="Calibri" panose="020F0502020204030204" pitchFamily="34" charset="0"/>
              </a:rPr>
              <a:t>C</a:t>
            </a:r>
            <a:r>
              <a:rPr lang="en-US" b="1" i="0" u="sng" strike="noStrike" baseline="0" dirty="0">
                <a:solidFill>
                  <a:schemeClr val="bg1"/>
                </a:solidFill>
                <a:latin typeface="Calibri" panose="020F0502020204030204" pitchFamily="34" charset="0"/>
              </a:rPr>
              <a:t>ustomer</a:t>
            </a:r>
            <a:r>
              <a:rPr lang="en-US" sz="1400" b="0" i="0" u="none" strike="noStrike" baseline="0" dirty="0">
                <a:solidFill>
                  <a:schemeClr val="bg1"/>
                </a:solidFill>
                <a:latin typeface="Calibri" panose="020F0502020204030204" pitchFamily="34" charset="0"/>
              </a:rPr>
              <a:t>	</a:t>
            </a:r>
            <a:endParaRPr lang="en-US" sz="1400" dirty="0">
              <a:solidFill>
                <a:schemeClr val="bg1"/>
              </a:solidFill>
              <a:latin typeface="Calibri" panose="020F0502020204030204" pitchFamily="34" charset="0"/>
            </a:endParaRPr>
          </a:p>
          <a:p>
            <a:pPr>
              <a:lnSpc>
                <a:spcPct val="200000"/>
              </a:lnSpc>
            </a:pPr>
            <a:r>
              <a:rPr lang="en-US" sz="1400" b="0" i="0" u="none" strike="noStrike" baseline="0" dirty="0">
                <a:solidFill>
                  <a:schemeClr val="bg1"/>
                </a:solidFill>
                <a:latin typeface="Calibri" panose="020F0502020204030204" pitchFamily="34" charset="0"/>
              </a:rPr>
              <a:t>Arlene Harvey</a:t>
            </a:r>
          </a:p>
          <a:p>
            <a:pPr>
              <a:lnSpc>
                <a:spcPct val="200000"/>
              </a:lnSpc>
            </a:pPr>
            <a:r>
              <a:rPr lang="en-US" sz="1400" dirty="0">
                <a:solidFill>
                  <a:schemeClr val="bg1"/>
                </a:solidFill>
                <a:latin typeface="Calibri" panose="020F0502020204030204" pitchFamily="34" charset="0"/>
              </a:rPr>
              <a:t>Kyle Spurlock</a:t>
            </a:r>
          </a:p>
          <a:p>
            <a:pPr>
              <a:lnSpc>
                <a:spcPct val="200000"/>
              </a:lnSpc>
            </a:pPr>
            <a:r>
              <a:rPr lang="en-US" sz="1400" dirty="0">
                <a:solidFill>
                  <a:schemeClr val="bg1"/>
                </a:solidFill>
                <a:latin typeface="Calibri" panose="020F0502020204030204" pitchFamily="34" charset="0"/>
              </a:rPr>
              <a:t>Marlene Welch</a:t>
            </a:r>
          </a:p>
          <a:p>
            <a:pPr>
              <a:lnSpc>
                <a:spcPct val="200000"/>
              </a:lnSpc>
            </a:pPr>
            <a:r>
              <a:rPr lang="en-US" sz="1400" b="0" i="0" u="none" strike="noStrike" baseline="0" dirty="0">
                <a:solidFill>
                  <a:schemeClr val="bg1"/>
                </a:solidFill>
                <a:latin typeface="Calibri" panose="020F0502020204030204" pitchFamily="34" charset="0"/>
              </a:rPr>
              <a:t>Glen Talbert</a:t>
            </a:r>
          </a:p>
          <a:p>
            <a:pPr>
              <a:lnSpc>
                <a:spcPct val="200000"/>
              </a:lnSpc>
            </a:pPr>
            <a:r>
              <a:rPr lang="en-US" sz="1400" dirty="0">
                <a:solidFill>
                  <a:schemeClr val="bg1"/>
                </a:solidFill>
                <a:latin typeface="Calibri" panose="020F0502020204030204" pitchFamily="34" charset="0"/>
              </a:rPr>
              <a:t>Clinton Buford</a:t>
            </a:r>
            <a:endParaRPr lang="en-US" sz="1400" b="0" i="0" u="none" strike="noStrike" baseline="0" dirty="0">
              <a:solidFill>
                <a:schemeClr val="bg1"/>
              </a:solidFill>
              <a:latin typeface="Calibri" panose="020F0502020204030204" pitchFamily="34" charset="0"/>
            </a:endParaRPr>
          </a:p>
        </p:txBody>
      </p:sp>
      <p:sp>
        <p:nvSpPr>
          <p:cNvPr id="15" name="TextBox 14">
            <a:extLst>
              <a:ext uri="{FF2B5EF4-FFF2-40B4-BE49-F238E27FC236}">
                <a16:creationId xmlns:a16="http://schemas.microsoft.com/office/drawing/2014/main" id="{DF321FDA-7C2C-0385-A2FA-B48E28E63F3F}"/>
              </a:ext>
            </a:extLst>
          </p:cNvPr>
          <p:cNvSpPr txBox="1"/>
          <p:nvPr/>
        </p:nvSpPr>
        <p:spPr>
          <a:xfrm>
            <a:off x="4004642" y="2123092"/>
            <a:ext cx="1541229" cy="2601931"/>
          </a:xfrm>
          <a:prstGeom prst="rect">
            <a:avLst/>
          </a:prstGeom>
          <a:noFill/>
        </p:spPr>
        <p:txBody>
          <a:bodyPr wrap="square" rtlCol="0">
            <a:spAutoFit/>
          </a:bodyPr>
          <a:lstStyle/>
          <a:p>
            <a:pPr algn="ctr">
              <a:lnSpc>
                <a:spcPct val="150000"/>
              </a:lnSpc>
            </a:pPr>
            <a:r>
              <a:rPr lang="en-US" b="1" i="0" u="sng" strike="noStrike" baseline="0" dirty="0">
                <a:solidFill>
                  <a:schemeClr val="bg1"/>
                </a:solidFill>
                <a:latin typeface="Calibri" panose="020F0502020204030204" pitchFamily="34" charset="0"/>
              </a:rPr>
              <a:t>Lifetime Value</a:t>
            </a:r>
            <a:r>
              <a:rPr lang="en-US" b="0" i="0" u="none" strike="noStrike" baseline="0" dirty="0">
                <a:solidFill>
                  <a:srgbClr val="000000"/>
                </a:solidFill>
                <a:latin typeface="Calibri" panose="020F0502020204030204" pitchFamily="34" charset="0"/>
              </a:rPr>
              <a:t> </a:t>
            </a:r>
          </a:p>
          <a:p>
            <a:pPr algn="ctr">
              <a:lnSpc>
                <a:spcPct val="200000"/>
              </a:lnSpc>
            </a:pPr>
            <a:r>
              <a:rPr lang="en-US" sz="1400" dirty="0">
                <a:solidFill>
                  <a:srgbClr val="000000"/>
                </a:solidFill>
                <a:latin typeface="Calibri" panose="020F0502020204030204" pitchFamily="34" charset="0"/>
              </a:rPr>
              <a:t> </a:t>
            </a:r>
            <a:r>
              <a:rPr lang="en-US" sz="1400" b="0" i="0" u="none" strike="noStrike" baseline="0" dirty="0">
                <a:solidFill>
                  <a:schemeClr val="bg1"/>
                </a:solidFill>
                <a:latin typeface="Calibri" panose="020F0502020204030204" pitchFamily="34" charset="0"/>
              </a:rPr>
              <a:t>$ 111.76</a:t>
            </a:r>
          </a:p>
          <a:p>
            <a:pPr algn="ctr">
              <a:lnSpc>
                <a:spcPct val="200000"/>
              </a:lnSpc>
            </a:pPr>
            <a:r>
              <a:rPr lang="en-US" sz="1400" b="0" i="0" u="none" strike="noStrike" baseline="0" dirty="0">
                <a:solidFill>
                  <a:schemeClr val="bg1"/>
                </a:solidFill>
                <a:latin typeface="Calibri" panose="020F0502020204030204" pitchFamily="34" charset="0"/>
              </a:rPr>
              <a:t> $ 109.71</a:t>
            </a:r>
          </a:p>
          <a:p>
            <a:pPr algn="ctr">
              <a:lnSpc>
                <a:spcPct val="200000"/>
              </a:lnSpc>
            </a:pPr>
            <a:r>
              <a:rPr lang="en-US" sz="1400" b="0" i="0" u="none" strike="noStrike" baseline="0" dirty="0">
                <a:solidFill>
                  <a:schemeClr val="bg1"/>
                </a:solidFill>
                <a:latin typeface="Calibri" panose="020F0502020204030204" pitchFamily="34" charset="0"/>
              </a:rPr>
              <a:t> $ 106.77</a:t>
            </a:r>
          </a:p>
          <a:p>
            <a:pPr algn="ctr">
              <a:lnSpc>
                <a:spcPct val="200000"/>
              </a:lnSpc>
            </a:pPr>
            <a:r>
              <a:rPr lang="en-US" sz="1400" b="0" i="0" u="none" strike="noStrike" baseline="0" dirty="0">
                <a:solidFill>
                  <a:schemeClr val="bg1"/>
                </a:solidFill>
                <a:latin typeface="Calibri" panose="020F0502020204030204" pitchFamily="34" charset="0"/>
              </a:rPr>
              <a:t> $ 100.77</a:t>
            </a:r>
          </a:p>
          <a:p>
            <a:pPr algn="ctr">
              <a:lnSpc>
                <a:spcPct val="200000"/>
              </a:lnSpc>
            </a:pPr>
            <a:r>
              <a:rPr lang="en-US" sz="1400" b="0" i="0" u="none" strike="noStrike" baseline="0" dirty="0">
                <a:solidFill>
                  <a:schemeClr val="bg1"/>
                </a:solidFill>
                <a:latin typeface="Calibri" panose="020F0502020204030204" pitchFamily="34" charset="0"/>
              </a:rPr>
              <a:t> $ 98.76</a:t>
            </a:r>
          </a:p>
        </p:txBody>
      </p:sp>
      <p:pic>
        <p:nvPicPr>
          <p:cNvPr id="16" name="Picture 15">
            <a:extLst>
              <a:ext uri="{FF2B5EF4-FFF2-40B4-BE49-F238E27FC236}">
                <a16:creationId xmlns:a16="http://schemas.microsoft.com/office/drawing/2014/main" id="{85BB8EE4-E11B-DDFC-A341-73C2E7B0200E}"/>
              </a:ext>
            </a:extLst>
          </p:cNvPr>
          <p:cNvPicPr>
            <a:picLocks noChangeAspect="1"/>
          </p:cNvPicPr>
          <p:nvPr/>
        </p:nvPicPr>
        <p:blipFill>
          <a:blip r:embed="rId2"/>
          <a:stretch>
            <a:fillRect/>
          </a:stretch>
        </p:blipFill>
        <p:spPr>
          <a:xfrm>
            <a:off x="5831303" y="1778343"/>
            <a:ext cx="5842145" cy="3826227"/>
          </a:xfrm>
          <a:prstGeom prst="rect">
            <a:avLst/>
          </a:prstGeom>
        </p:spPr>
      </p:pic>
      <p:pic>
        <p:nvPicPr>
          <p:cNvPr id="20" name="Picture 19">
            <a:extLst>
              <a:ext uri="{FF2B5EF4-FFF2-40B4-BE49-F238E27FC236}">
                <a16:creationId xmlns:a16="http://schemas.microsoft.com/office/drawing/2014/main" id="{3371E2D9-ECE2-546B-17DE-A933C04DF22C}"/>
              </a:ext>
            </a:extLst>
          </p:cNvPr>
          <p:cNvPicPr>
            <a:picLocks noChangeAspect="1"/>
          </p:cNvPicPr>
          <p:nvPr/>
        </p:nvPicPr>
        <p:blipFill>
          <a:blip r:embed="rId3"/>
          <a:stretch>
            <a:fillRect/>
          </a:stretch>
        </p:blipFill>
        <p:spPr>
          <a:xfrm>
            <a:off x="7981338" y="5850976"/>
            <a:ext cx="1542073" cy="760617"/>
          </a:xfrm>
          <a:prstGeom prst="rect">
            <a:avLst/>
          </a:prstGeom>
        </p:spPr>
      </p:pic>
      <p:pic>
        <p:nvPicPr>
          <p:cNvPr id="23" name="Picture 22">
            <a:extLst>
              <a:ext uri="{FF2B5EF4-FFF2-40B4-BE49-F238E27FC236}">
                <a16:creationId xmlns:a16="http://schemas.microsoft.com/office/drawing/2014/main" id="{0D48FC1B-BA13-DFA4-1AA1-887A3DEC2C54}"/>
              </a:ext>
            </a:extLst>
          </p:cNvPr>
          <p:cNvPicPr>
            <a:picLocks noChangeAspect="1"/>
          </p:cNvPicPr>
          <p:nvPr/>
        </p:nvPicPr>
        <p:blipFill>
          <a:blip r:embed="rId4"/>
          <a:stretch>
            <a:fillRect/>
          </a:stretch>
        </p:blipFill>
        <p:spPr>
          <a:xfrm>
            <a:off x="6756608" y="931777"/>
            <a:ext cx="3991532" cy="600159"/>
          </a:xfrm>
          <a:prstGeom prst="rect">
            <a:avLst/>
          </a:prstGeom>
        </p:spPr>
      </p:pic>
    </p:spTree>
    <p:extLst>
      <p:ext uri="{BB962C8B-B14F-4D97-AF65-F5344CB8AC3E}">
        <p14:creationId xmlns:p14="http://schemas.microsoft.com/office/powerpoint/2010/main" val="9264792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 name="Title 1">
            <a:extLst>
              <a:ext uri="{FF2B5EF4-FFF2-40B4-BE49-F238E27FC236}">
                <a16:creationId xmlns:a16="http://schemas.microsoft.com/office/drawing/2014/main" id="{4C6DED8A-3C69-D85C-BA08-CB6D7B37D49D}"/>
              </a:ext>
            </a:extLst>
          </p:cNvPr>
          <p:cNvSpPr>
            <a:spLocks noGrp="1"/>
          </p:cNvSpPr>
          <p:nvPr>
            <p:ph type="title"/>
          </p:nvPr>
        </p:nvSpPr>
        <p:spPr>
          <a:xfrm>
            <a:off x="838200" y="448721"/>
            <a:ext cx="4707671" cy="1225650"/>
          </a:xfrm>
        </p:spPr>
        <p:txBody>
          <a:bodyPr anchor="b">
            <a:normAutofit/>
          </a:bodyPr>
          <a:lstStyle/>
          <a:p>
            <a:r>
              <a:rPr lang="en-US" sz="3800" dirty="0">
                <a:solidFill>
                  <a:schemeClr val="bg1"/>
                </a:solidFill>
              </a:rPr>
              <a:t>Insight and Recommendations</a:t>
            </a:r>
          </a:p>
        </p:txBody>
      </p:sp>
      <p:cxnSp>
        <p:nvCxnSpPr>
          <p:cNvPr id="25" name="Straight Connector 24">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1873" y="1749756"/>
            <a:ext cx="471830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9" name="Content Placeholder 8">
            <a:extLst>
              <a:ext uri="{FF2B5EF4-FFF2-40B4-BE49-F238E27FC236}">
                <a16:creationId xmlns:a16="http://schemas.microsoft.com/office/drawing/2014/main" id="{23CAE554-ABEF-7A1E-F858-377FD29E5EDD}"/>
              </a:ext>
            </a:extLst>
          </p:cNvPr>
          <p:cNvSpPr>
            <a:spLocks noGrp="1"/>
          </p:cNvSpPr>
          <p:nvPr>
            <p:ph idx="1"/>
          </p:nvPr>
        </p:nvSpPr>
        <p:spPr>
          <a:xfrm>
            <a:off x="897769" y="1909192"/>
            <a:ext cx="4586513" cy="3647710"/>
          </a:xfrm>
        </p:spPr>
        <p:txBody>
          <a:bodyPr>
            <a:normAutofit fontScale="92500" lnSpcReduction="20000"/>
          </a:bodyPr>
          <a:lstStyle/>
          <a:p>
            <a:pPr marL="0" indent="0">
              <a:buNone/>
            </a:pPr>
            <a:r>
              <a:rPr lang="en-US" sz="2000" dirty="0">
                <a:solidFill>
                  <a:schemeClr val="bg1"/>
                </a:solidFill>
              </a:rPr>
              <a:t>- The films catalog is outdated and requires an update. Rockbuster should focus on acquiring movies from the Top 10 Genres (sports, sci-fi, animation </a:t>
            </a:r>
            <a:r>
              <a:rPr lang="en-US" sz="2000" dirty="0" err="1">
                <a:solidFill>
                  <a:schemeClr val="bg1"/>
                </a:solidFill>
              </a:rPr>
              <a:t>etc</a:t>
            </a:r>
            <a:r>
              <a:rPr lang="en-US" sz="2000" dirty="0">
                <a:solidFill>
                  <a:schemeClr val="bg1"/>
                </a:solidFill>
              </a:rPr>
              <a:t>).</a:t>
            </a:r>
          </a:p>
          <a:p>
            <a:pPr marL="0" indent="0">
              <a:buNone/>
            </a:pPr>
            <a:r>
              <a:rPr lang="en-US" sz="2000" dirty="0">
                <a:solidFill>
                  <a:schemeClr val="bg1"/>
                </a:solidFill>
              </a:rPr>
              <a:t>- Standardize movie rentals to 5-day duration.</a:t>
            </a:r>
          </a:p>
          <a:p>
            <a:pPr marL="0" indent="0">
              <a:buNone/>
            </a:pPr>
            <a:r>
              <a:rPr lang="en-US" sz="2000" dirty="0">
                <a:solidFill>
                  <a:schemeClr val="bg1"/>
                </a:solidFill>
              </a:rPr>
              <a:t>- Business should focus on marketing to each different region based on the region's genre and movie preference, with greater focus on the Asia region.</a:t>
            </a:r>
          </a:p>
          <a:p>
            <a:pPr marL="0" indent="0">
              <a:buNone/>
            </a:pPr>
            <a:r>
              <a:rPr lang="en-US" sz="2000" dirty="0">
                <a:solidFill>
                  <a:schemeClr val="bg1"/>
                </a:solidFill>
              </a:rPr>
              <a:t>- The business should implement a rewards program that rewards customers for their lifetime value purchases. A trial run can be done for countries with the most customers.</a:t>
            </a:r>
          </a:p>
          <a:p>
            <a:pPr marL="0" indent="0">
              <a:buNone/>
            </a:pPr>
            <a:endParaRPr lang="en-US" sz="2000" dirty="0">
              <a:solidFill>
                <a:schemeClr val="bg1"/>
              </a:solidFill>
            </a:endParaRPr>
          </a:p>
          <a:p>
            <a:pPr marL="0" indent="0">
              <a:buNone/>
            </a:pPr>
            <a:endParaRPr lang="en-US" sz="2000" dirty="0">
              <a:solidFill>
                <a:schemeClr val="bg1"/>
              </a:solidFill>
            </a:endParaRPr>
          </a:p>
          <a:p>
            <a:pPr marL="0" indent="0">
              <a:buNone/>
            </a:pPr>
            <a:endParaRPr lang="en-US" sz="2000" dirty="0">
              <a:solidFill>
                <a:schemeClr val="bg1"/>
              </a:solidFill>
            </a:endParaRPr>
          </a:p>
          <a:p>
            <a:pPr marL="0" indent="0">
              <a:buNone/>
            </a:pPr>
            <a:endParaRPr lang="en-US" sz="2000" dirty="0">
              <a:solidFill>
                <a:schemeClr val="bg1"/>
              </a:solidFill>
            </a:endParaRPr>
          </a:p>
          <a:p>
            <a:pPr marL="0" indent="0">
              <a:buNone/>
            </a:pPr>
            <a:endParaRPr lang="en-US" sz="2000" dirty="0">
              <a:solidFill>
                <a:schemeClr val="bg1"/>
              </a:solidFill>
            </a:endParaRPr>
          </a:p>
          <a:p>
            <a:pPr marL="0" indent="0">
              <a:buNone/>
            </a:pPr>
            <a:endParaRPr lang="en-US" sz="2000" dirty="0">
              <a:solidFill>
                <a:schemeClr val="bg1"/>
              </a:solidFill>
            </a:endParaRPr>
          </a:p>
          <a:p>
            <a:pPr marL="0" indent="0">
              <a:buNone/>
            </a:pPr>
            <a:endParaRPr lang="en-US" sz="2000" dirty="0">
              <a:solidFill>
                <a:schemeClr val="bg1"/>
              </a:solidFill>
            </a:endParaRPr>
          </a:p>
          <a:p>
            <a:pPr marL="0" indent="0">
              <a:buNone/>
            </a:pPr>
            <a:endParaRPr lang="en-US" sz="2000" dirty="0">
              <a:solidFill>
                <a:schemeClr val="bg1"/>
              </a:solidFill>
            </a:endParaRPr>
          </a:p>
          <a:p>
            <a:pPr marL="0" indent="0">
              <a:buNone/>
            </a:pPr>
            <a:endParaRPr lang="en-US" sz="2000" dirty="0">
              <a:solidFill>
                <a:schemeClr val="bg1"/>
              </a:solidFill>
            </a:endParaRPr>
          </a:p>
          <a:p>
            <a:pPr marL="0" indent="0">
              <a:buNone/>
            </a:pPr>
            <a:endParaRPr lang="en-US" sz="2000" dirty="0">
              <a:solidFill>
                <a:schemeClr val="bg1"/>
              </a:solidFill>
            </a:endParaRPr>
          </a:p>
          <a:p>
            <a:pPr marL="0" indent="0">
              <a:buNone/>
            </a:pPr>
            <a:endParaRPr lang="en-US" sz="2000" dirty="0">
              <a:solidFill>
                <a:schemeClr val="bg1"/>
              </a:solidFill>
            </a:endParaRPr>
          </a:p>
          <a:p>
            <a:pPr marL="0" indent="0">
              <a:buNone/>
            </a:pPr>
            <a:endParaRPr lang="en-US" sz="2000" dirty="0">
              <a:solidFill>
                <a:schemeClr val="bg1"/>
              </a:solidFill>
            </a:endParaRPr>
          </a:p>
          <a:p>
            <a:pPr marL="0" indent="0">
              <a:buNone/>
            </a:pPr>
            <a:endParaRPr lang="en-US" sz="2000" dirty="0">
              <a:solidFill>
                <a:schemeClr val="bg1"/>
              </a:solidFill>
            </a:endParaRPr>
          </a:p>
          <a:p>
            <a:pPr marL="0" indent="0">
              <a:buNone/>
            </a:pPr>
            <a:endParaRPr lang="en-US" sz="2000" dirty="0">
              <a:solidFill>
                <a:schemeClr val="bg1"/>
              </a:solidFill>
            </a:endParaRPr>
          </a:p>
        </p:txBody>
      </p:sp>
      <p:cxnSp>
        <p:nvCxnSpPr>
          <p:cNvPr id="27" name="Straight Connector 26">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4027" y="5707672"/>
            <a:ext cx="47139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5" name="Content Placeholder 4" descr="First move of a chess game">
            <a:extLst>
              <a:ext uri="{FF2B5EF4-FFF2-40B4-BE49-F238E27FC236}">
                <a16:creationId xmlns:a16="http://schemas.microsoft.com/office/drawing/2014/main" id="{04F43ADA-DDD9-E2F0-CA57-949F288006AB}"/>
              </a:ext>
            </a:extLst>
          </p:cNvPr>
          <p:cNvPicPr>
            <a:picLocks noChangeAspect="1"/>
          </p:cNvPicPr>
          <p:nvPr/>
        </p:nvPicPr>
        <p:blipFill rotWithShape="1">
          <a:blip r:embed="rId2">
            <a:extLst>
              <a:ext uri="{28A0092B-C50C-407E-A947-70E740481C1C}">
                <a14:useLocalDpi xmlns:a14="http://schemas.microsoft.com/office/drawing/2010/main" val="0"/>
              </a:ext>
            </a:extLst>
          </a:blip>
          <a:srcRect l="9943" r="41306" b="-1"/>
          <a:stretch/>
        </p:blipFill>
        <p:spPr>
          <a:xfrm>
            <a:off x="6525453" y="10"/>
            <a:ext cx="5666547" cy="6857990"/>
          </a:xfrm>
          <a:prstGeom prst="rect">
            <a:avLst/>
          </a:prstGeom>
        </p:spPr>
      </p:pic>
    </p:spTree>
    <p:extLst>
      <p:ext uri="{BB962C8B-B14F-4D97-AF65-F5344CB8AC3E}">
        <p14:creationId xmlns:p14="http://schemas.microsoft.com/office/powerpoint/2010/main" val="27889781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2" name="Rectangle 91">
            <a:extLst>
              <a:ext uri="{FF2B5EF4-FFF2-40B4-BE49-F238E27FC236}">
                <a16:creationId xmlns:a16="http://schemas.microsoft.com/office/drawing/2014/main" id="{3DC28794-3B89-462C-BE95-927A51D7D2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ectangle 93">
            <a:extLst>
              <a:ext uri="{FF2B5EF4-FFF2-40B4-BE49-F238E27FC236}">
                <a16:creationId xmlns:a16="http://schemas.microsoft.com/office/drawing/2014/main" id="{8BF1BF76-D9C8-49D3-9A7F-D43C497C3A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6" name="Group 95">
            <a:extLst>
              <a:ext uri="{FF2B5EF4-FFF2-40B4-BE49-F238E27FC236}">
                <a16:creationId xmlns:a16="http://schemas.microsoft.com/office/drawing/2014/main" id="{38E62E29-CCA4-46D9-A2B7-FFBB63215A7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97" name="Oval 96">
              <a:extLst>
                <a:ext uri="{FF2B5EF4-FFF2-40B4-BE49-F238E27FC236}">
                  <a16:creationId xmlns:a16="http://schemas.microsoft.com/office/drawing/2014/main" id="{3F3DFA0E-3CF8-484F-AB2E-8F6398699C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a:extLst>
                <a:ext uri="{FF2B5EF4-FFF2-40B4-BE49-F238E27FC236}">
                  <a16:creationId xmlns:a16="http://schemas.microsoft.com/office/drawing/2014/main" id="{0A3AE79A-8350-4B57-B8C9-92360474C4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Oval 98">
              <a:extLst>
                <a:ext uri="{FF2B5EF4-FFF2-40B4-BE49-F238E27FC236}">
                  <a16:creationId xmlns:a16="http://schemas.microsoft.com/office/drawing/2014/main" id="{0A2CFA8D-F654-4516-9486-873BAAD1BF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a:extLst>
                <a:ext uri="{FF2B5EF4-FFF2-40B4-BE49-F238E27FC236}">
                  <a16:creationId xmlns:a16="http://schemas.microsoft.com/office/drawing/2014/main" id="{19C3CD77-D91F-400B-A95F-5AB347FF72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1" name="Oval 100">
              <a:extLst>
                <a:ext uri="{FF2B5EF4-FFF2-40B4-BE49-F238E27FC236}">
                  <a16:creationId xmlns:a16="http://schemas.microsoft.com/office/drawing/2014/main" id="{A5FA3032-F836-4A83-871C-76E9F1EFAD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a:extLst>
                <a:ext uri="{FF2B5EF4-FFF2-40B4-BE49-F238E27FC236}">
                  <a16:creationId xmlns:a16="http://schemas.microsoft.com/office/drawing/2014/main" id="{F4971C26-6BC8-4712-823C-A538AA7616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4" name="Rectangle 103">
            <a:extLst>
              <a:ext uri="{FF2B5EF4-FFF2-40B4-BE49-F238E27FC236}">
                <a16:creationId xmlns:a16="http://schemas.microsoft.com/office/drawing/2014/main" id="{59E7F326-090A-45F0-9F6C-D98AF5160A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ectangle 105">
            <a:extLst>
              <a:ext uri="{FF2B5EF4-FFF2-40B4-BE49-F238E27FC236}">
                <a16:creationId xmlns:a16="http://schemas.microsoft.com/office/drawing/2014/main" id="{DF20FE9C-08B6-451E-BEDA-401A81BD4F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8" name="Group 107">
            <a:extLst>
              <a:ext uri="{FF2B5EF4-FFF2-40B4-BE49-F238E27FC236}">
                <a16:creationId xmlns:a16="http://schemas.microsoft.com/office/drawing/2014/main" id="{80864D66-4BEF-4628-B9DC-C382A4BC26F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109" name="Straight Connector 108">
              <a:extLst>
                <a:ext uri="{FF2B5EF4-FFF2-40B4-BE49-F238E27FC236}">
                  <a16:creationId xmlns:a16="http://schemas.microsoft.com/office/drawing/2014/main" id="{B8473175-583C-4362-AD52-6A416874510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7C119EE6-B01F-4BDA-97B2-8BC244AD9FA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3783EB66-70A8-4451-984C-ABF2410C6AA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3BA8CB1A-B550-452B-BB18-69D43CC9263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pic>
        <p:nvPicPr>
          <p:cNvPr id="5" name="Content Placeholder 4" descr="Movie ending">
            <a:extLst>
              <a:ext uri="{FF2B5EF4-FFF2-40B4-BE49-F238E27FC236}">
                <a16:creationId xmlns:a16="http://schemas.microsoft.com/office/drawing/2014/main" id="{04F43ADA-DDD9-E2F0-CA57-949F288006AB}"/>
              </a:ext>
            </a:extLst>
          </p:cNvPr>
          <p:cNvPicPr>
            <a:picLocks noChangeAspect="1"/>
          </p:cNvPicPr>
          <p:nvPr/>
        </p:nvPicPr>
        <p:blipFill rotWithShape="1">
          <a:blip r:embed="rId2">
            <a:duotone>
              <a:prstClr val="black"/>
              <a:schemeClr val="bg1">
                <a:tint val="45000"/>
                <a:satMod val="400000"/>
              </a:schemeClr>
            </a:duotone>
            <a:alphaModFix amt="25000"/>
            <a:extLst>
              <a:ext uri="{28A0092B-C50C-407E-A947-70E740481C1C}">
                <a14:useLocalDpi xmlns:a14="http://schemas.microsoft.com/office/drawing/2010/main" val="0"/>
              </a:ext>
            </a:extLst>
          </a:blip>
          <a:srcRect r="25"/>
          <a:stretch/>
        </p:blipFill>
        <p:spPr>
          <a:xfrm>
            <a:off x="792145" y="-65022"/>
            <a:ext cx="10688605" cy="6013845"/>
          </a:xfrm>
          <a:prstGeom prst="rect">
            <a:avLst/>
          </a:prstGeom>
        </p:spPr>
      </p:pic>
      <p:sp>
        <p:nvSpPr>
          <p:cNvPr id="2" name="Title 1">
            <a:extLst>
              <a:ext uri="{FF2B5EF4-FFF2-40B4-BE49-F238E27FC236}">
                <a16:creationId xmlns:a16="http://schemas.microsoft.com/office/drawing/2014/main" id="{4C6DED8A-3C69-D85C-BA08-CB6D7B37D49D}"/>
              </a:ext>
            </a:extLst>
          </p:cNvPr>
          <p:cNvSpPr>
            <a:spLocks noGrp="1"/>
          </p:cNvSpPr>
          <p:nvPr>
            <p:ph type="title"/>
          </p:nvPr>
        </p:nvSpPr>
        <p:spPr>
          <a:xfrm>
            <a:off x="2436875" y="630935"/>
            <a:ext cx="7315200" cy="2912366"/>
          </a:xfrm>
          <a:noFill/>
        </p:spPr>
        <p:txBody>
          <a:bodyPr anchor="b">
            <a:normAutofit/>
          </a:bodyPr>
          <a:lstStyle/>
          <a:p>
            <a:pPr algn="ctr"/>
            <a:r>
              <a:rPr lang="en-US" sz="4800" dirty="0">
                <a:solidFill>
                  <a:schemeClr val="bg1"/>
                </a:solidFill>
              </a:rPr>
              <a:t>THANK YOU</a:t>
            </a:r>
          </a:p>
        </p:txBody>
      </p:sp>
      <p:grpSp>
        <p:nvGrpSpPr>
          <p:cNvPr id="114" name="Group 113">
            <a:extLst>
              <a:ext uri="{FF2B5EF4-FFF2-40B4-BE49-F238E27FC236}">
                <a16:creationId xmlns:a16="http://schemas.microsoft.com/office/drawing/2014/main" id="{F67C7EE6-E29C-4D84-B2C6-7B20A0FDAF2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115" name="Straight Connector 114">
              <a:extLst>
                <a:ext uri="{FF2B5EF4-FFF2-40B4-BE49-F238E27FC236}">
                  <a16:creationId xmlns:a16="http://schemas.microsoft.com/office/drawing/2014/main" id="{73C23E94-A2CC-459B-9961-40250DBE618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40DC685A-870A-4F1B-8A06-1DB278981A0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ED8F22A6-4F2D-4467-A3A9-A9BE31FC98D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758D5732-C263-4EED-85EF-7E7435EDEFC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9" name="Content Placeholder 8">
            <a:extLst>
              <a:ext uri="{FF2B5EF4-FFF2-40B4-BE49-F238E27FC236}">
                <a16:creationId xmlns:a16="http://schemas.microsoft.com/office/drawing/2014/main" id="{23CAE554-ABEF-7A1E-F858-377FD29E5EDD}"/>
              </a:ext>
            </a:extLst>
          </p:cNvPr>
          <p:cNvSpPr>
            <a:spLocks noGrp="1"/>
          </p:cNvSpPr>
          <p:nvPr>
            <p:ph idx="1"/>
          </p:nvPr>
        </p:nvSpPr>
        <p:spPr>
          <a:xfrm>
            <a:off x="2436875" y="3726352"/>
            <a:ext cx="7315200" cy="2317041"/>
          </a:xfrm>
          <a:noFill/>
        </p:spPr>
        <p:txBody>
          <a:bodyPr anchor="t">
            <a:normAutofit/>
          </a:bodyPr>
          <a:lstStyle/>
          <a:p>
            <a:pPr marL="0" indent="0" algn="ctr">
              <a:buNone/>
            </a:pPr>
            <a:endParaRPr lang="en-US" sz="1800" dirty="0">
              <a:solidFill>
                <a:schemeClr val="bg1"/>
              </a:solidFill>
            </a:endParaRPr>
          </a:p>
          <a:p>
            <a:pPr marL="0" indent="0" algn="ctr">
              <a:buNone/>
            </a:pPr>
            <a:endParaRPr lang="en-US" sz="1800" dirty="0">
              <a:solidFill>
                <a:schemeClr val="bg1"/>
              </a:solidFill>
            </a:endParaRPr>
          </a:p>
          <a:p>
            <a:pPr marL="0" indent="0" algn="ctr">
              <a:buNone/>
            </a:pPr>
            <a:r>
              <a:rPr lang="en-US" sz="1800" dirty="0">
                <a:solidFill>
                  <a:schemeClr val="bg1"/>
                </a:solidFill>
              </a:rPr>
              <a:t>Any Questions?</a:t>
            </a:r>
          </a:p>
          <a:p>
            <a:pPr marL="0" indent="0" algn="ctr">
              <a:buNone/>
            </a:pPr>
            <a:r>
              <a:rPr lang="en-US" sz="1800" dirty="0">
                <a:hlinkClick r:id="rId3"/>
              </a:rPr>
              <a:t>Rockbuster Stealth Visuals | Tableau Public</a:t>
            </a:r>
            <a:endParaRPr lang="en-US" sz="1800" dirty="0">
              <a:solidFill>
                <a:schemeClr val="bg1"/>
              </a:solidFill>
            </a:endParaRPr>
          </a:p>
          <a:p>
            <a:pPr marL="0" indent="0" algn="ctr">
              <a:buNone/>
            </a:pPr>
            <a:endParaRPr lang="en-US" sz="1800" dirty="0">
              <a:solidFill>
                <a:schemeClr val="bg1"/>
              </a:solidFill>
            </a:endParaRPr>
          </a:p>
          <a:p>
            <a:pPr marL="0" indent="0" algn="ctr">
              <a:buNone/>
            </a:pPr>
            <a:endParaRPr lang="en-US" sz="1800" dirty="0">
              <a:solidFill>
                <a:schemeClr val="bg1"/>
              </a:solidFill>
            </a:endParaRPr>
          </a:p>
          <a:p>
            <a:pPr marL="0" indent="0" algn="ctr">
              <a:buNone/>
            </a:pPr>
            <a:endParaRPr lang="en-US" sz="1800" dirty="0">
              <a:solidFill>
                <a:schemeClr val="bg1"/>
              </a:solidFill>
            </a:endParaRPr>
          </a:p>
          <a:p>
            <a:pPr marL="0" indent="0" algn="ctr">
              <a:buNone/>
            </a:pPr>
            <a:endParaRPr lang="en-US" sz="1800" dirty="0">
              <a:solidFill>
                <a:schemeClr val="bg1"/>
              </a:solidFill>
            </a:endParaRPr>
          </a:p>
        </p:txBody>
      </p:sp>
    </p:spTree>
    <p:extLst>
      <p:ext uri="{BB962C8B-B14F-4D97-AF65-F5344CB8AC3E}">
        <p14:creationId xmlns:p14="http://schemas.microsoft.com/office/powerpoint/2010/main" val="6311445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8" name="Rectangle 1147">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 name="Title 1">
            <a:extLst>
              <a:ext uri="{FF2B5EF4-FFF2-40B4-BE49-F238E27FC236}">
                <a16:creationId xmlns:a16="http://schemas.microsoft.com/office/drawing/2014/main" id="{12840AE5-46BD-4476-DD43-82E30DEFB44F}"/>
              </a:ext>
            </a:extLst>
          </p:cNvPr>
          <p:cNvSpPr>
            <a:spLocks noGrp="1"/>
          </p:cNvSpPr>
          <p:nvPr>
            <p:ph type="title"/>
          </p:nvPr>
        </p:nvSpPr>
        <p:spPr>
          <a:xfrm>
            <a:off x="838200" y="448721"/>
            <a:ext cx="4707671" cy="1225650"/>
          </a:xfrm>
        </p:spPr>
        <p:txBody>
          <a:bodyPr vert="horz" lIns="91440" tIns="45720" rIns="91440" bIns="45720" rtlCol="0" anchor="b">
            <a:normAutofit/>
          </a:bodyPr>
          <a:lstStyle/>
          <a:p>
            <a:r>
              <a:rPr lang="en-US" sz="3800" b="1" dirty="0">
                <a:solidFill>
                  <a:schemeClr val="bg1"/>
                </a:solidFill>
              </a:rPr>
              <a:t>Overview and Goal</a:t>
            </a:r>
          </a:p>
        </p:txBody>
      </p:sp>
      <p:cxnSp>
        <p:nvCxnSpPr>
          <p:cNvPr id="1149" name="Straight Connector 1148">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1873" y="1749756"/>
            <a:ext cx="471830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Subtitle 2">
            <a:extLst>
              <a:ext uri="{FF2B5EF4-FFF2-40B4-BE49-F238E27FC236}">
                <a16:creationId xmlns:a16="http://schemas.microsoft.com/office/drawing/2014/main" id="{763BA011-528D-E345-3A53-F8B9E99B7253}"/>
              </a:ext>
            </a:extLst>
          </p:cNvPr>
          <p:cNvSpPr>
            <a:spLocks noGrp="1"/>
          </p:cNvSpPr>
          <p:nvPr>
            <p:ph idx="1"/>
          </p:nvPr>
        </p:nvSpPr>
        <p:spPr>
          <a:xfrm>
            <a:off x="897769" y="1909192"/>
            <a:ext cx="4586513" cy="3647710"/>
          </a:xfrm>
        </p:spPr>
        <p:txBody>
          <a:bodyPr vert="horz" lIns="91440" tIns="45720" rIns="91440" bIns="45720" rtlCol="0">
            <a:normAutofit/>
          </a:bodyPr>
          <a:lstStyle/>
          <a:p>
            <a:pPr marL="0" indent="0">
              <a:lnSpc>
                <a:spcPct val="150000"/>
              </a:lnSpc>
              <a:buNone/>
            </a:pPr>
            <a:r>
              <a:rPr lang="en-US" sz="2000" dirty="0">
                <a:solidFill>
                  <a:schemeClr val="bg1"/>
                </a:solidFill>
              </a:rPr>
              <a:t>Rockbuster Stealth has historically been a video rental service with stores all around the globe. Due to the innovation in streaming services physical video rental services sales have greatly decreased. To solve this issue Rockbuster needs to change and adapt its business strategy.</a:t>
            </a:r>
          </a:p>
          <a:p>
            <a:pPr marL="0" indent="0">
              <a:buNone/>
            </a:pPr>
            <a:endParaRPr lang="en-US" sz="2000" dirty="0">
              <a:solidFill>
                <a:schemeClr val="bg1"/>
              </a:solidFill>
            </a:endParaRPr>
          </a:p>
        </p:txBody>
      </p:sp>
      <p:cxnSp>
        <p:nvCxnSpPr>
          <p:cNvPr id="1150" name="Straight Connector 1149">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4027" y="5707672"/>
            <a:ext cx="47139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1028" name="Picture 4" descr="Cinema seats near the stairs">
            <a:extLst>
              <a:ext uri="{FF2B5EF4-FFF2-40B4-BE49-F238E27FC236}">
                <a16:creationId xmlns:a16="http://schemas.microsoft.com/office/drawing/2014/main" id="{24E57B11-4C45-E46A-2017-9DF1119B60B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779" r="34067" b="-1"/>
          <a:stretch/>
        </p:blipFill>
        <p:spPr bwMode="auto">
          <a:xfrm>
            <a:off x="6525453" y="10"/>
            <a:ext cx="5666547" cy="6857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9077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4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1" name="Rectangle 1080">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 name="Title 1">
            <a:extLst>
              <a:ext uri="{FF2B5EF4-FFF2-40B4-BE49-F238E27FC236}">
                <a16:creationId xmlns:a16="http://schemas.microsoft.com/office/drawing/2014/main" id="{12840AE5-46BD-4476-DD43-82E30DEFB44F}"/>
              </a:ext>
            </a:extLst>
          </p:cNvPr>
          <p:cNvSpPr>
            <a:spLocks noGrp="1"/>
          </p:cNvSpPr>
          <p:nvPr>
            <p:ph type="title"/>
          </p:nvPr>
        </p:nvSpPr>
        <p:spPr>
          <a:xfrm>
            <a:off x="838200" y="448721"/>
            <a:ext cx="4707671" cy="1225650"/>
          </a:xfrm>
        </p:spPr>
        <p:txBody>
          <a:bodyPr vert="horz" lIns="91440" tIns="45720" rIns="91440" bIns="45720" rtlCol="0" anchor="b">
            <a:normAutofit/>
          </a:bodyPr>
          <a:lstStyle/>
          <a:p>
            <a:r>
              <a:rPr lang="en-US" sz="3800" b="1" dirty="0">
                <a:solidFill>
                  <a:schemeClr val="bg1"/>
                </a:solidFill>
              </a:rPr>
              <a:t>Key Questions</a:t>
            </a:r>
          </a:p>
        </p:txBody>
      </p:sp>
      <p:cxnSp>
        <p:nvCxnSpPr>
          <p:cNvPr id="1083" name="Straight Connector 1082">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1873" y="1749756"/>
            <a:ext cx="471830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Subtitle 2">
            <a:extLst>
              <a:ext uri="{FF2B5EF4-FFF2-40B4-BE49-F238E27FC236}">
                <a16:creationId xmlns:a16="http://schemas.microsoft.com/office/drawing/2014/main" id="{763BA011-528D-E345-3A53-F8B9E99B7253}"/>
              </a:ext>
            </a:extLst>
          </p:cNvPr>
          <p:cNvSpPr>
            <a:spLocks noGrp="1"/>
          </p:cNvSpPr>
          <p:nvPr>
            <p:ph idx="1"/>
          </p:nvPr>
        </p:nvSpPr>
        <p:spPr>
          <a:xfrm>
            <a:off x="897769" y="1909192"/>
            <a:ext cx="4586513" cy="3647710"/>
          </a:xfrm>
        </p:spPr>
        <p:txBody>
          <a:bodyPr vert="horz" lIns="91440" tIns="45720" rIns="91440" bIns="45720" rtlCol="0">
            <a:normAutofit/>
          </a:bodyPr>
          <a:lstStyle/>
          <a:p>
            <a:pPr marL="0" indent="0">
              <a:lnSpc>
                <a:spcPct val="100000"/>
              </a:lnSpc>
              <a:buNone/>
            </a:pPr>
            <a:r>
              <a:rPr lang="en-US" sz="1400" dirty="0">
                <a:solidFill>
                  <a:schemeClr val="bg1"/>
                </a:solidFill>
              </a:rPr>
              <a:t>- </a:t>
            </a:r>
            <a:r>
              <a:rPr lang="en-US" sz="1800" dirty="0">
                <a:solidFill>
                  <a:schemeClr val="bg1"/>
                </a:solidFill>
              </a:rPr>
              <a:t>What are the average rental rate and duration for video rentals?</a:t>
            </a:r>
          </a:p>
          <a:p>
            <a:pPr marL="0" indent="0">
              <a:lnSpc>
                <a:spcPct val="100000"/>
              </a:lnSpc>
              <a:buNone/>
            </a:pPr>
            <a:r>
              <a:rPr lang="en-US" sz="1800" dirty="0">
                <a:solidFill>
                  <a:schemeClr val="bg1"/>
                </a:solidFill>
              </a:rPr>
              <a:t>- Which movies contributed the most and least revenues?</a:t>
            </a:r>
          </a:p>
          <a:p>
            <a:pPr marL="0" indent="0">
              <a:lnSpc>
                <a:spcPct val="100000"/>
              </a:lnSpc>
              <a:buNone/>
            </a:pPr>
            <a:r>
              <a:rPr lang="en-US" sz="1800" dirty="0">
                <a:solidFill>
                  <a:schemeClr val="bg1"/>
                </a:solidFill>
              </a:rPr>
              <a:t>- In which countries do Rockbuster customers reside?</a:t>
            </a:r>
          </a:p>
          <a:p>
            <a:pPr marL="0" indent="0">
              <a:lnSpc>
                <a:spcPct val="100000"/>
              </a:lnSpc>
              <a:buNone/>
            </a:pPr>
            <a:r>
              <a:rPr lang="en-US" sz="1800" dirty="0">
                <a:solidFill>
                  <a:schemeClr val="bg1"/>
                </a:solidFill>
              </a:rPr>
              <a:t>- Are there any difference in sales between regions?</a:t>
            </a:r>
          </a:p>
          <a:p>
            <a:pPr marL="0" indent="0">
              <a:lnSpc>
                <a:spcPct val="100000"/>
              </a:lnSpc>
              <a:buNone/>
            </a:pPr>
            <a:r>
              <a:rPr lang="en-US" sz="1800" dirty="0">
                <a:solidFill>
                  <a:schemeClr val="bg1"/>
                </a:solidFill>
              </a:rPr>
              <a:t>- Where are the customers who contributed the most lifetime value?</a:t>
            </a:r>
          </a:p>
          <a:p>
            <a:pPr marL="0" indent="0">
              <a:lnSpc>
                <a:spcPct val="100000"/>
              </a:lnSpc>
              <a:buNone/>
            </a:pPr>
            <a:endParaRPr lang="en-US" sz="1600" dirty="0">
              <a:solidFill>
                <a:schemeClr val="bg1"/>
              </a:solidFill>
            </a:endParaRPr>
          </a:p>
          <a:p>
            <a:pPr marL="0" indent="0">
              <a:buNone/>
            </a:pPr>
            <a:endParaRPr lang="en-US" sz="1400" dirty="0">
              <a:solidFill>
                <a:schemeClr val="bg1"/>
              </a:solidFill>
            </a:endParaRPr>
          </a:p>
          <a:p>
            <a:pPr marL="0" indent="0">
              <a:buNone/>
            </a:pPr>
            <a:endParaRPr lang="en-US" sz="1400" dirty="0">
              <a:solidFill>
                <a:schemeClr val="bg1"/>
              </a:solidFill>
            </a:endParaRPr>
          </a:p>
        </p:txBody>
      </p:sp>
      <p:cxnSp>
        <p:nvCxnSpPr>
          <p:cNvPr id="1085" name="Straight Connector 1084">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4027" y="5707672"/>
            <a:ext cx="47139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1028" name="Picture 4" descr="Infinite question marks in 3D rendering">
            <a:extLst>
              <a:ext uri="{FF2B5EF4-FFF2-40B4-BE49-F238E27FC236}">
                <a16:creationId xmlns:a16="http://schemas.microsoft.com/office/drawing/2014/main" id="{24E57B11-4C45-E46A-2017-9DF1119B60B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0779" r="34067" b="-1"/>
          <a:stretch/>
        </p:blipFill>
        <p:spPr bwMode="auto">
          <a:xfrm>
            <a:off x="6525453" y="10"/>
            <a:ext cx="5666547" cy="6857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62384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4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2000"/>
                                  </p:stCondLst>
                                  <p:iterate type="lt">
                                    <p:tmPct val="10000"/>
                                  </p:iterate>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4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2000"/>
                                  </p:stCondLst>
                                  <p:iterate type="lt">
                                    <p:tmPct val="10000"/>
                                  </p:iterate>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400"/>
                                        <p:tgtEl>
                                          <p:spTgt spid="3">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2000"/>
                                  </p:stCondLst>
                                  <p:iterate type="lt">
                                    <p:tmPct val="10000"/>
                                  </p:iterate>
                                  <p:childTnLst>
                                    <p:set>
                                      <p:cBhvr>
                                        <p:cTn id="24" dur="1" fill="hold">
                                          <p:stCondLst>
                                            <p:cond delay="0"/>
                                          </p:stCondLst>
                                        </p:cTn>
                                        <p:tgtEl>
                                          <p:spTgt spid="3">
                                            <p:txEl>
                                              <p:pRg st="3" end="3"/>
                                            </p:txEl>
                                          </p:spTgt>
                                        </p:tgtEl>
                                        <p:attrNameLst>
                                          <p:attrName>style.visibility</p:attrName>
                                        </p:attrNameLst>
                                      </p:cBhvr>
                                      <p:to>
                                        <p:strVal val="visible"/>
                                      </p:to>
                                    </p:set>
                                    <p:animEffect transition="in" filter="fade">
                                      <p:cBhvr>
                                        <p:cTn id="25" dur="400"/>
                                        <p:tgtEl>
                                          <p:spTgt spid="3">
                                            <p:txEl>
                                              <p:pRg st="3" end="3"/>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2000"/>
                                  </p:stCondLst>
                                  <p:iterate type="lt">
                                    <p:tmPct val="10000"/>
                                  </p:iterate>
                                  <p:childTnLst>
                                    <p:set>
                                      <p:cBhvr>
                                        <p:cTn id="29" dur="1" fill="hold">
                                          <p:stCondLst>
                                            <p:cond delay="0"/>
                                          </p:stCondLst>
                                        </p:cTn>
                                        <p:tgtEl>
                                          <p:spTgt spid="3">
                                            <p:txEl>
                                              <p:pRg st="4" end="4"/>
                                            </p:txEl>
                                          </p:spTgt>
                                        </p:tgtEl>
                                        <p:attrNameLst>
                                          <p:attrName>style.visibility</p:attrName>
                                        </p:attrNameLst>
                                      </p:cBhvr>
                                      <p:to>
                                        <p:strVal val="visible"/>
                                      </p:to>
                                    </p:set>
                                    <p:animEffect transition="in" filter="fade">
                                      <p:cBhvr>
                                        <p:cTn id="30" dur="4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 name="Rectangle 1074">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 name="Title 1">
            <a:extLst>
              <a:ext uri="{FF2B5EF4-FFF2-40B4-BE49-F238E27FC236}">
                <a16:creationId xmlns:a16="http://schemas.microsoft.com/office/drawing/2014/main" id="{12840AE5-46BD-4476-DD43-82E30DEFB44F}"/>
              </a:ext>
            </a:extLst>
          </p:cNvPr>
          <p:cNvSpPr>
            <a:spLocks noGrp="1"/>
          </p:cNvSpPr>
          <p:nvPr>
            <p:ph type="title"/>
          </p:nvPr>
        </p:nvSpPr>
        <p:spPr>
          <a:xfrm>
            <a:off x="838200" y="448721"/>
            <a:ext cx="4707671" cy="1225650"/>
          </a:xfrm>
        </p:spPr>
        <p:txBody>
          <a:bodyPr vert="horz" lIns="91440" tIns="45720" rIns="91440" bIns="45720" rtlCol="0" anchor="b">
            <a:normAutofit fontScale="90000"/>
          </a:bodyPr>
          <a:lstStyle/>
          <a:p>
            <a:br>
              <a:rPr lang="en-US" sz="2700" b="1" dirty="0">
                <a:solidFill>
                  <a:schemeClr val="bg1"/>
                </a:solidFill>
              </a:rPr>
            </a:br>
            <a:br>
              <a:rPr lang="en-US" sz="2700" b="1" dirty="0">
                <a:solidFill>
                  <a:schemeClr val="bg1"/>
                </a:solidFill>
              </a:rPr>
            </a:br>
            <a:r>
              <a:rPr lang="en-US" sz="3600" b="1" dirty="0">
                <a:solidFill>
                  <a:schemeClr val="bg1"/>
                </a:solidFill>
              </a:rPr>
              <a:t>Data Overview</a:t>
            </a:r>
          </a:p>
        </p:txBody>
      </p:sp>
      <p:cxnSp>
        <p:nvCxnSpPr>
          <p:cNvPr id="1077" name="Straight Connector 1076">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1873" y="1749756"/>
            <a:ext cx="471830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4" name="Content Placeholder 3" descr="Film reel with solid fill">
            <a:extLst>
              <a:ext uri="{FF2B5EF4-FFF2-40B4-BE49-F238E27FC236}">
                <a16:creationId xmlns:a16="http://schemas.microsoft.com/office/drawing/2014/main" id="{0331B3C2-2164-EC8F-EE01-22A8DA8EAA99}"/>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86676" y="1895222"/>
            <a:ext cx="695175" cy="695175"/>
          </a:xfrm>
        </p:spPr>
      </p:pic>
      <p:cxnSp>
        <p:nvCxnSpPr>
          <p:cNvPr id="1079" name="Straight Connector 1078">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4027" y="5707672"/>
            <a:ext cx="47139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5" name="Content Placeholder 4" descr="Woman using tablet standing in front of digital display">
            <a:extLst>
              <a:ext uri="{FF2B5EF4-FFF2-40B4-BE49-F238E27FC236}">
                <a16:creationId xmlns:a16="http://schemas.microsoft.com/office/drawing/2014/main" id="{4429CA98-48F0-029C-56A0-A751E349655C}"/>
              </a:ext>
            </a:extLst>
          </p:cNvPr>
          <p:cNvPicPr>
            <a:picLocks noChangeAspect="1"/>
          </p:cNvPicPr>
          <p:nvPr/>
        </p:nvPicPr>
        <p:blipFill rotWithShape="1">
          <a:blip r:embed="rId4">
            <a:extLst>
              <a:ext uri="{28A0092B-C50C-407E-A947-70E740481C1C}">
                <a14:useLocalDpi xmlns:a14="http://schemas.microsoft.com/office/drawing/2010/main" val="0"/>
              </a:ext>
            </a:extLst>
          </a:blip>
          <a:srcRect l="22424" r="22422" b="-1"/>
          <a:stretch/>
        </p:blipFill>
        <p:spPr>
          <a:xfrm>
            <a:off x="7259216" y="10"/>
            <a:ext cx="4932784" cy="6857990"/>
          </a:xfrm>
          <a:prstGeom prst="rect">
            <a:avLst/>
          </a:prstGeom>
        </p:spPr>
      </p:pic>
      <p:pic>
        <p:nvPicPr>
          <p:cNvPr id="7" name="Graphic 6" descr="Theatre with solid fill">
            <a:extLst>
              <a:ext uri="{FF2B5EF4-FFF2-40B4-BE49-F238E27FC236}">
                <a16:creationId xmlns:a16="http://schemas.microsoft.com/office/drawing/2014/main" id="{7861D6FC-1640-B885-AFA6-EEB583C5BC4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26530" y="2857477"/>
            <a:ext cx="695175" cy="644730"/>
          </a:xfrm>
          <a:prstGeom prst="rect">
            <a:avLst/>
          </a:prstGeom>
        </p:spPr>
      </p:pic>
      <p:pic>
        <p:nvPicPr>
          <p:cNvPr id="9" name="Graphic 8" descr="DVD player with solid fill">
            <a:extLst>
              <a:ext uri="{FF2B5EF4-FFF2-40B4-BE49-F238E27FC236}">
                <a16:creationId xmlns:a16="http://schemas.microsoft.com/office/drawing/2014/main" id="{53A8E826-A8A8-4840-D47F-AF9D600C3E0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86676" y="3755153"/>
            <a:ext cx="774881" cy="787763"/>
          </a:xfrm>
          <a:prstGeom prst="rect">
            <a:avLst/>
          </a:prstGeom>
        </p:spPr>
      </p:pic>
      <p:sp>
        <p:nvSpPr>
          <p:cNvPr id="10" name="TextBox 9">
            <a:extLst>
              <a:ext uri="{FF2B5EF4-FFF2-40B4-BE49-F238E27FC236}">
                <a16:creationId xmlns:a16="http://schemas.microsoft.com/office/drawing/2014/main" id="{F4240194-C18B-FE2C-7BFC-9F5F63DD4623}"/>
              </a:ext>
            </a:extLst>
          </p:cNvPr>
          <p:cNvSpPr txBox="1"/>
          <p:nvPr/>
        </p:nvSpPr>
        <p:spPr>
          <a:xfrm>
            <a:off x="1741710" y="2088920"/>
            <a:ext cx="3730797" cy="584775"/>
          </a:xfrm>
          <a:prstGeom prst="rect">
            <a:avLst/>
          </a:prstGeom>
          <a:noFill/>
        </p:spPr>
        <p:txBody>
          <a:bodyPr wrap="square" rtlCol="0">
            <a:spAutoFit/>
          </a:bodyPr>
          <a:lstStyle/>
          <a:p>
            <a:r>
              <a:rPr lang="en-US" sz="1600" dirty="0">
                <a:solidFill>
                  <a:schemeClr val="bg1"/>
                </a:solidFill>
              </a:rPr>
              <a:t>1000 films across 17 genres with over 200 actors</a:t>
            </a:r>
          </a:p>
        </p:txBody>
      </p:sp>
      <p:sp>
        <p:nvSpPr>
          <p:cNvPr id="12" name="TextBox 11">
            <a:extLst>
              <a:ext uri="{FF2B5EF4-FFF2-40B4-BE49-F238E27FC236}">
                <a16:creationId xmlns:a16="http://schemas.microsoft.com/office/drawing/2014/main" id="{901EAF81-2BB3-45DF-52C5-A4604F7AFA23}"/>
              </a:ext>
            </a:extLst>
          </p:cNvPr>
          <p:cNvSpPr txBox="1"/>
          <p:nvPr/>
        </p:nvSpPr>
        <p:spPr>
          <a:xfrm>
            <a:off x="1746539" y="3025953"/>
            <a:ext cx="3799599" cy="338554"/>
          </a:xfrm>
          <a:prstGeom prst="rect">
            <a:avLst/>
          </a:prstGeom>
          <a:noFill/>
        </p:spPr>
        <p:txBody>
          <a:bodyPr wrap="square" rtlCol="0">
            <a:spAutoFit/>
          </a:bodyPr>
          <a:lstStyle/>
          <a:p>
            <a:r>
              <a:rPr lang="en-US" sz="1600" dirty="0">
                <a:solidFill>
                  <a:schemeClr val="bg1"/>
                </a:solidFill>
              </a:rPr>
              <a:t>599 Customer from 108 different countries</a:t>
            </a:r>
          </a:p>
        </p:txBody>
      </p:sp>
      <p:pic>
        <p:nvPicPr>
          <p:cNvPr id="14" name="Graphic 13" descr="Money envelope with solid fill">
            <a:extLst>
              <a:ext uri="{FF2B5EF4-FFF2-40B4-BE49-F238E27FC236}">
                <a16:creationId xmlns:a16="http://schemas.microsoft.com/office/drawing/2014/main" id="{62CDA1E6-9648-31D4-E9E8-327D2993F6C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26530" y="4713893"/>
            <a:ext cx="735027" cy="735027"/>
          </a:xfrm>
          <a:prstGeom prst="rect">
            <a:avLst/>
          </a:prstGeom>
        </p:spPr>
      </p:pic>
      <p:sp>
        <p:nvSpPr>
          <p:cNvPr id="15" name="TextBox 14">
            <a:extLst>
              <a:ext uri="{FF2B5EF4-FFF2-40B4-BE49-F238E27FC236}">
                <a16:creationId xmlns:a16="http://schemas.microsoft.com/office/drawing/2014/main" id="{067E8F33-5FEF-33B4-A5F0-4FE7BB55C284}"/>
              </a:ext>
            </a:extLst>
          </p:cNvPr>
          <p:cNvSpPr txBox="1"/>
          <p:nvPr/>
        </p:nvSpPr>
        <p:spPr>
          <a:xfrm>
            <a:off x="1746272" y="3848653"/>
            <a:ext cx="3799599" cy="830997"/>
          </a:xfrm>
          <a:prstGeom prst="rect">
            <a:avLst/>
          </a:prstGeom>
          <a:noFill/>
        </p:spPr>
        <p:txBody>
          <a:bodyPr wrap="square" rtlCol="0">
            <a:spAutoFit/>
          </a:bodyPr>
          <a:lstStyle/>
          <a:p>
            <a:r>
              <a:rPr lang="en-US" sz="1600" dirty="0">
                <a:solidFill>
                  <a:schemeClr val="bg1"/>
                </a:solidFill>
              </a:rPr>
              <a:t>Rental duration average of 5 days with longest duration being 7 days and shortest duration being 3 days</a:t>
            </a:r>
          </a:p>
        </p:txBody>
      </p:sp>
      <p:sp>
        <p:nvSpPr>
          <p:cNvPr id="16" name="TextBox 15">
            <a:extLst>
              <a:ext uri="{FF2B5EF4-FFF2-40B4-BE49-F238E27FC236}">
                <a16:creationId xmlns:a16="http://schemas.microsoft.com/office/drawing/2014/main" id="{57F38419-B9B5-83FA-4CFB-B0E428BB8043}"/>
              </a:ext>
            </a:extLst>
          </p:cNvPr>
          <p:cNvSpPr txBox="1"/>
          <p:nvPr/>
        </p:nvSpPr>
        <p:spPr>
          <a:xfrm>
            <a:off x="1741710" y="4877327"/>
            <a:ext cx="3735358" cy="584775"/>
          </a:xfrm>
          <a:prstGeom prst="rect">
            <a:avLst/>
          </a:prstGeom>
          <a:noFill/>
        </p:spPr>
        <p:txBody>
          <a:bodyPr wrap="square" rtlCol="0">
            <a:spAutoFit/>
          </a:bodyPr>
          <a:lstStyle/>
          <a:p>
            <a:r>
              <a:rPr lang="en-US" sz="1600" dirty="0">
                <a:solidFill>
                  <a:schemeClr val="bg1"/>
                </a:solidFill>
              </a:rPr>
              <a:t>Rental rate average of $2.98 and an average replacement cost of $19.80</a:t>
            </a:r>
          </a:p>
        </p:txBody>
      </p:sp>
    </p:spTree>
    <p:extLst>
      <p:ext uri="{BB962C8B-B14F-4D97-AF65-F5344CB8AC3E}">
        <p14:creationId xmlns:p14="http://schemas.microsoft.com/office/powerpoint/2010/main" val="2836734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5">
                                            <p:txEl>
                                              <p:pRg st="0" end="0"/>
                                            </p:txEl>
                                          </p:spTgt>
                                        </p:tgtEl>
                                        <p:attrNameLst>
                                          <p:attrName>style.visibility</p:attrName>
                                        </p:attrNameLst>
                                      </p:cBhvr>
                                      <p:to>
                                        <p:strVal val="visible"/>
                                      </p:to>
                                    </p:set>
                                    <p:animEffect transition="in" filter="fade">
                                      <p:cBhvr>
                                        <p:cTn id="37" dur="500"/>
                                        <p:tgtEl>
                                          <p:spTgt spid="15">
                                            <p:txEl>
                                              <p:pRg st="0" end="0"/>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fade">
                                      <p:cBhvr>
                                        <p:cTn id="42" dur="500"/>
                                        <p:tgtEl>
                                          <p:spTgt spid="14"/>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6">
                                            <p:txEl>
                                              <p:pRg st="0" end="0"/>
                                            </p:txEl>
                                          </p:spTgt>
                                        </p:tgtEl>
                                        <p:attrNameLst>
                                          <p:attrName>style.visibility</p:attrName>
                                        </p:attrNameLst>
                                      </p:cBhvr>
                                      <p:to>
                                        <p:strVal val="visible"/>
                                      </p:to>
                                    </p:set>
                                    <p:animEffect transition="in" filter="fade">
                                      <p:cBhvr>
                                        <p:cTn id="47" dur="500"/>
                                        <p:tgtEl>
                                          <p:spTgt spid="1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p:bldP spid="12"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1116" name="Rectangle 1115">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 name="Title 1">
            <a:extLst>
              <a:ext uri="{FF2B5EF4-FFF2-40B4-BE49-F238E27FC236}">
                <a16:creationId xmlns:a16="http://schemas.microsoft.com/office/drawing/2014/main" id="{12840AE5-46BD-4476-DD43-82E30DEFB44F}"/>
              </a:ext>
            </a:extLst>
          </p:cNvPr>
          <p:cNvSpPr>
            <a:spLocks noGrp="1"/>
          </p:cNvSpPr>
          <p:nvPr>
            <p:ph type="title"/>
          </p:nvPr>
        </p:nvSpPr>
        <p:spPr>
          <a:xfrm>
            <a:off x="831873" y="454538"/>
            <a:ext cx="4707671" cy="1225650"/>
          </a:xfrm>
        </p:spPr>
        <p:txBody>
          <a:bodyPr vert="horz" lIns="91440" tIns="45720" rIns="91440" bIns="45720" rtlCol="0" anchor="b">
            <a:normAutofit/>
          </a:bodyPr>
          <a:lstStyle/>
          <a:p>
            <a:br>
              <a:rPr lang="en-US" sz="2700" b="1" dirty="0">
                <a:solidFill>
                  <a:schemeClr val="bg1"/>
                </a:solidFill>
              </a:rPr>
            </a:br>
            <a:br>
              <a:rPr lang="en-US" sz="2700" b="1" dirty="0">
                <a:solidFill>
                  <a:schemeClr val="bg1"/>
                </a:solidFill>
              </a:rPr>
            </a:br>
            <a:r>
              <a:rPr lang="en-US" sz="2700" b="1" dirty="0">
                <a:solidFill>
                  <a:schemeClr val="bg1"/>
                </a:solidFill>
              </a:rPr>
              <a:t>Top 10 Movies</a:t>
            </a:r>
          </a:p>
        </p:txBody>
      </p:sp>
      <p:cxnSp>
        <p:nvCxnSpPr>
          <p:cNvPr id="1118" name="Straight Connector 1117">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1873" y="1749756"/>
            <a:ext cx="471830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120" name="Straight Connector 1119">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4027" y="5707672"/>
            <a:ext cx="47139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graphicFrame>
        <p:nvGraphicFramePr>
          <p:cNvPr id="3" name="Content Placeholder 2">
            <a:extLst>
              <a:ext uri="{FF2B5EF4-FFF2-40B4-BE49-F238E27FC236}">
                <a16:creationId xmlns:a16="http://schemas.microsoft.com/office/drawing/2014/main" id="{BE307F43-78EF-A19B-CDC2-2DC66813B002}"/>
              </a:ext>
            </a:extLst>
          </p:cNvPr>
          <p:cNvGraphicFramePr>
            <a:graphicFrameLocks noGrp="1"/>
          </p:cNvGraphicFramePr>
          <p:nvPr>
            <p:ph idx="1"/>
            <p:extLst>
              <p:ext uri="{D42A27DB-BD31-4B8C-83A1-F6EECF244321}">
                <p14:modId xmlns:p14="http://schemas.microsoft.com/office/powerpoint/2010/main" val="3204262593"/>
              </p:ext>
            </p:extLst>
          </p:nvPr>
        </p:nvGraphicFramePr>
        <p:xfrm>
          <a:off x="5929744" y="1749756"/>
          <a:ext cx="5772729" cy="3957916"/>
        </p:xfrm>
        <a:graphic>
          <a:graphicData uri="http://schemas.openxmlformats.org/drawingml/2006/chart">
            <c:chart xmlns:c="http://schemas.openxmlformats.org/drawingml/2006/chart" xmlns:r="http://schemas.openxmlformats.org/officeDocument/2006/relationships" r:id="rId2"/>
          </a:graphicData>
        </a:graphic>
      </p:graphicFrame>
      <p:sp>
        <p:nvSpPr>
          <p:cNvPr id="6" name="TextBox 5">
            <a:extLst>
              <a:ext uri="{FF2B5EF4-FFF2-40B4-BE49-F238E27FC236}">
                <a16:creationId xmlns:a16="http://schemas.microsoft.com/office/drawing/2014/main" id="{A2D3D31A-2CF4-004D-37A4-52F8CAF5D379}"/>
              </a:ext>
            </a:extLst>
          </p:cNvPr>
          <p:cNvSpPr txBox="1"/>
          <p:nvPr/>
        </p:nvSpPr>
        <p:spPr>
          <a:xfrm>
            <a:off x="1238606" y="1859967"/>
            <a:ext cx="1533807" cy="3598357"/>
          </a:xfrm>
          <a:prstGeom prst="rect">
            <a:avLst/>
          </a:prstGeom>
          <a:noFill/>
        </p:spPr>
        <p:txBody>
          <a:bodyPr wrap="square" rtlCol="0">
            <a:spAutoFit/>
          </a:bodyPr>
          <a:lstStyle/>
          <a:p>
            <a:r>
              <a:rPr lang="en-US" sz="2000" b="1" u="sng" dirty="0">
                <a:solidFill>
                  <a:schemeClr val="bg1"/>
                </a:solidFill>
              </a:rPr>
              <a:t>Title</a:t>
            </a:r>
          </a:p>
          <a:p>
            <a:pPr>
              <a:lnSpc>
                <a:spcPct val="150000"/>
              </a:lnSpc>
            </a:pPr>
            <a:r>
              <a:rPr lang="en-US" sz="1400" b="0" i="0" u="none" strike="noStrike" baseline="0" dirty="0">
                <a:solidFill>
                  <a:schemeClr val="bg1"/>
                </a:solidFill>
                <a:latin typeface="Calibri" panose="020F0502020204030204" pitchFamily="34" charset="0"/>
              </a:rPr>
              <a:t>Telegraph Voyage</a:t>
            </a:r>
          </a:p>
          <a:p>
            <a:pPr>
              <a:lnSpc>
                <a:spcPct val="150000"/>
              </a:lnSpc>
            </a:pPr>
            <a:r>
              <a:rPr lang="en-US" sz="1400" b="0" i="0" u="none" strike="noStrike" baseline="0" dirty="0">
                <a:solidFill>
                  <a:schemeClr val="bg1"/>
                </a:solidFill>
                <a:latin typeface="Calibri" panose="020F0502020204030204" pitchFamily="34" charset="0"/>
              </a:rPr>
              <a:t>Zorro Ark	</a:t>
            </a:r>
          </a:p>
          <a:p>
            <a:pPr>
              <a:lnSpc>
                <a:spcPct val="150000"/>
              </a:lnSpc>
            </a:pPr>
            <a:r>
              <a:rPr lang="en-US" sz="1400" b="0" i="0" u="none" strike="noStrike" baseline="0" dirty="0">
                <a:solidFill>
                  <a:schemeClr val="bg1"/>
                </a:solidFill>
                <a:latin typeface="Calibri" panose="020F0502020204030204" pitchFamily="34" charset="0"/>
              </a:rPr>
              <a:t>Wife Turn	</a:t>
            </a:r>
          </a:p>
          <a:p>
            <a:pPr>
              <a:lnSpc>
                <a:spcPct val="150000"/>
              </a:lnSpc>
            </a:pPr>
            <a:r>
              <a:rPr lang="en-US" sz="1400" b="0" i="0" u="none" strike="noStrike" baseline="0" dirty="0">
                <a:solidFill>
                  <a:schemeClr val="bg1"/>
                </a:solidFill>
                <a:latin typeface="Calibri" panose="020F0502020204030204" pitchFamily="34" charset="0"/>
              </a:rPr>
              <a:t>Innocent Usual</a:t>
            </a:r>
          </a:p>
          <a:p>
            <a:pPr>
              <a:lnSpc>
                <a:spcPct val="150000"/>
              </a:lnSpc>
            </a:pPr>
            <a:r>
              <a:rPr lang="en-US" sz="1400" b="0" i="0" u="none" strike="noStrike" baseline="0" dirty="0">
                <a:solidFill>
                  <a:schemeClr val="bg1"/>
                </a:solidFill>
                <a:latin typeface="Calibri" panose="020F0502020204030204" pitchFamily="34" charset="0"/>
              </a:rPr>
              <a:t>Hustler Party</a:t>
            </a:r>
          </a:p>
          <a:p>
            <a:pPr>
              <a:lnSpc>
                <a:spcPct val="150000"/>
              </a:lnSpc>
            </a:pPr>
            <a:r>
              <a:rPr lang="en-US" sz="1400" b="0" i="0" u="none" strike="noStrike" baseline="0" dirty="0">
                <a:solidFill>
                  <a:schemeClr val="bg1"/>
                </a:solidFill>
                <a:latin typeface="Calibri" panose="020F0502020204030204" pitchFamily="34" charset="0"/>
              </a:rPr>
              <a:t>Saturday Lambs</a:t>
            </a:r>
          </a:p>
          <a:p>
            <a:pPr>
              <a:lnSpc>
                <a:spcPct val="150000"/>
              </a:lnSpc>
            </a:pPr>
            <a:r>
              <a:rPr lang="en-US" sz="1400" b="0" i="0" u="none" strike="noStrike" baseline="0" dirty="0">
                <a:solidFill>
                  <a:schemeClr val="bg1"/>
                </a:solidFill>
                <a:latin typeface="Calibri" panose="020F0502020204030204" pitchFamily="34" charset="0"/>
              </a:rPr>
              <a:t>Titans Jerk	</a:t>
            </a:r>
          </a:p>
          <a:p>
            <a:pPr>
              <a:lnSpc>
                <a:spcPct val="150000"/>
              </a:lnSpc>
            </a:pPr>
            <a:r>
              <a:rPr lang="en-US" sz="1400" b="0" i="0" u="none" strike="noStrike" baseline="0" dirty="0">
                <a:solidFill>
                  <a:schemeClr val="bg1"/>
                </a:solidFill>
                <a:latin typeface="Calibri" panose="020F0502020204030204" pitchFamily="34" charset="0"/>
              </a:rPr>
              <a:t>Harry Idaho	</a:t>
            </a:r>
          </a:p>
          <a:p>
            <a:pPr>
              <a:lnSpc>
                <a:spcPct val="150000"/>
              </a:lnSpc>
            </a:pPr>
            <a:r>
              <a:rPr lang="en-US" sz="1400" b="0" i="0" u="none" strike="noStrike" baseline="0" dirty="0">
                <a:solidFill>
                  <a:schemeClr val="bg1"/>
                </a:solidFill>
                <a:latin typeface="Calibri" panose="020F0502020204030204" pitchFamily="34" charset="0"/>
              </a:rPr>
              <a:t>Torque Bound</a:t>
            </a:r>
          </a:p>
          <a:p>
            <a:pPr>
              <a:lnSpc>
                <a:spcPct val="150000"/>
              </a:lnSpc>
            </a:pPr>
            <a:r>
              <a:rPr lang="en-US" sz="1400" b="0" i="0" u="none" strike="noStrike" baseline="0" dirty="0">
                <a:solidFill>
                  <a:schemeClr val="bg1"/>
                </a:solidFill>
                <a:latin typeface="Calibri" panose="020F0502020204030204" pitchFamily="34" charset="0"/>
              </a:rPr>
              <a:t>Dogma Family</a:t>
            </a:r>
            <a:endParaRPr lang="en-US" sz="1400" dirty="0"/>
          </a:p>
        </p:txBody>
      </p:sp>
      <p:sp>
        <p:nvSpPr>
          <p:cNvPr id="12" name="TextBox 11">
            <a:extLst>
              <a:ext uri="{FF2B5EF4-FFF2-40B4-BE49-F238E27FC236}">
                <a16:creationId xmlns:a16="http://schemas.microsoft.com/office/drawing/2014/main" id="{ACF4A0BC-C20B-DCC4-86FA-E2DFF402B6E4}"/>
              </a:ext>
            </a:extLst>
          </p:cNvPr>
          <p:cNvSpPr txBox="1"/>
          <p:nvPr/>
        </p:nvSpPr>
        <p:spPr>
          <a:xfrm>
            <a:off x="3772017" y="1859967"/>
            <a:ext cx="1158123" cy="3598357"/>
          </a:xfrm>
          <a:prstGeom prst="rect">
            <a:avLst/>
          </a:prstGeom>
          <a:noFill/>
        </p:spPr>
        <p:txBody>
          <a:bodyPr wrap="square" rtlCol="0">
            <a:spAutoFit/>
          </a:bodyPr>
          <a:lstStyle/>
          <a:p>
            <a:r>
              <a:rPr lang="en-US" sz="2000" b="1" i="0" u="sng" strike="noStrike" baseline="0" dirty="0">
                <a:solidFill>
                  <a:schemeClr val="bg1"/>
                </a:solidFill>
                <a:latin typeface="Calibri" panose="020F0502020204030204" pitchFamily="34" charset="0"/>
              </a:rPr>
              <a:t>Revenue</a:t>
            </a:r>
          </a:p>
          <a:p>
            <a:pPr>
              <a:lnSpc>
                <a:spcPct val="150000"/>
              </a:lnSpc>
            </a:pPr>
            <a:r>
              <a:rPr lang="en-US" sz="1400" b="0" i="0" u="none" strike="noStrike" baseline="0" dirty="0">
                <a:solidFill>
                  <a:schemeClr val="bg1"/>
                </a:solidFill>
                <a:latin typeface="Calibri" panose="020F0502020204030204" pitchFamily="34" charset="0"/>
              </a:rPr>
              <a:t>$   215.75 	</a:t>
            </a:r>
          </a:p>
          <a:p>
            <a:pPr>
              <a:lnSpc>
                <a:spcPct val="150000"/>
              </a:lnSpc>
            </a:pPr>
            <a:r>
              <a:rPr lang="en-US" sz="1400" b="0" i="0" u="none" strike="noStrike" baseline="0" dirty="0">
                <a:solidFill>
                  <a:schemeClr val="bg1"/>
                </a:solidFill>
                <a:latin typeface="Calibri" panose="020F0502020204030204" pitchFamily="34" charset="0"/>
              </a:rPr>
              <a:t>$    199.72 	</a:t>
            </a:r>
          </a:p>
          <a:p>
            <a:pPr>
              <a:lnSpc>
                <a:spcPct val="150000"/>
              </a:lnSpc>
            </a:pPr>
            <a:r>
              <a:rPr lang="en-US" sz="1400" b="0" i="0" u="none" strike="noStrike" baseline="0" dirty="0">
                <a:solidFill>
                  <a:schemeClr val="bg1"/>
                </a:solidFill>
                <a:latin typeface="Calibri" panose="020F0502020204030204" pitchFamily="34" charset="0"/>
              </a:rPr>
              <a:t>$    198.73 	</a:t>
            </a:r>
          </a:p>
          <a:p>
            <a:pPr>
              <a:lnSpc>
                <a:spcPct val="150000"/>
              </a:lnSpc>
            </a:pPr>
            <a:r>
              <a:rPr lang="en-US" sz="1400" b="0" i="0" u="none" strike="noStrike" baseline="0" dirty="0">
                <a:solidFill>
                  <a:schemeClr val="bg1"/>
                </a:solidFill>
                <a:latin typeface="Calibri" panose="020F0502020204030204" pitchFamily="34" charset="0"/>
              </a:rPr>
              <a:t>$    191.74 	</a:t>
            </a:r>
          </a:p>
          <a:p>
            <a:pPr>
              <a:lnSpc>
                <a:spcPct val="150000"/>
              </a:lnSpc>
            </a:pPr>
            <a:r>
              <a:rPr lang="en-US" sz="1400" b="0" i="0" u="none" strike="noStrike" baseline="0" dirty="0">
                <a:solidFill>
                  <a:schemeClr val="bg1"/>
                </a:solidFill>
                <a:latin typeface="Calibri" panose="020F0502020204030204" pitchFamily="34" charset="0"/>
              </a:rPr>
              <a:t>$    190.78 	</a:t>
            </a:r>
          </a:p>
          <a:p>
            <a:pPr>
              <a:lnSpc>
                <a:spcPct val="150000"/>
              </a:lnSpc>
            </a:pPr>
            <a:r>
              <a:rPr lang="en-US" sz="1400" b="0" i="0" u="none" strike="noStrike" baseline="0" dirty="0">
                <a:solidFill>
                  <a:schemeClr val="bg1"/>
                </a:solidFill>
                <a:latin typeface="Calibri" panose="020F0502020204030204" pitchFamily="34" charset="0"/>
              </a:rPr>
              <a:t>$    190.74 	 $    186.73 	</a:t>
            </a:r>
          </a:p>
          <a:p>
            <a:pPr>
              <a:lnSpc>
                <a:spcPct val="150000"/>
              </a:lnSpc>
            </a:pPr>
            <a:r>
              <a:rPr lang="en-US" sz="1400" b="0" i="0" u="none" strike="noStrike" baseline="0" dirty="0">
                <a:solidFill>
                  <a:schemeClr val="bg1"/>
                </a:solidFill>
                <a:latin typeface="Calibri" panose="020F0502020204030204" pitchFamily="34" charset="0"/>
              </a:rPr>
              <a:t>$    177.73 	 $    169.76 	</a:t>
            </a:r>
          </a:p>
          <a:p>
            <a:pPr>
              <a:lnSpc>
                <a:spcPct val="150000"/>
              </a:lnSpc>
            </a:pPr>
            <a:r>
              <a:rPr lang="en-US" sz="1400" b="0" i="0" u="none" strike="noStrike" baseline="0" dirty="0">
                <a:solidFill>
                  <a:schemeClr val="bg1"/>
                </a:solidFill>
                <a:latin typeface="Calibri" panose="020F0502020204030204" pitchFamily="34" charset="0"/>
              </a:rPr>
              <a:t>$    168.72 </a:t>
            </a:r>
            <a:r>
              <a:rPr lang="en-US" sz="1400" b="0" i="0" u="none" strike="noStrike" baseline="0" dirty="0">
                <a:solidFill>
                  <a:srgbClr val="000000"/>
                </a:solidFill>
                <a:latin typeface="Calibri" panose="020F0502020204030204" pitchFamily="34" charset="0"/>
              </a:rPr>
              <a:t>	</a:t>
            </a:r>
          </a:p>
        </p:txBody>
      </p:sp>
    </p:spTree>
    <p:extLst>
      <p:ext uri="{BB962C8B-B14F-4D97-AF65-F5344CB8AC3E}">
        <p14:creationId xmlns:p14="http://schemas.microsoft.com/office/powerpoint/2010/main" val="2848117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 name="Rectangle 1115">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 name="Title 1">
            <a:extLst>
              <a:ext uri="{FF2B5EF4-FFF2-40B4-BE49-F238E27FC236}">
                <a16:creationId xmlns:a16="http://schemas.microsoft.com/office/drawing/2014/main" id="{12840AE5-46BD-4476-DD43-82E30DEFB44F}"/>
              </a:ext>
            </a:extLst>
          </p:cNvPr>
          <p:cNvSpPr>
            <a:spLocks noGrp="1"/>
          </p:cNvSpPr>
          <p:nvPr>
            <p:ph type="title"/>
          </p:nvPr>
        </p:nvSpPr>
        <p:spPr>
          <a:xfrm>
            <a:off x="831873" y="405416"/>
            <a:ext cx="4707671" cy="1225650"/>
          </a:xfrm>
        </p:spPr>
        <p:txBody>
          <a:bodyPr vert="horz" lIns="91440" tIns="45720" rIns="91440" bIns="45720" rtlCol="0" anchor="b">
            <a:normAutofit/>
          </a:bodyPr>
          <a:lstStyle/>
          <a:p>
            <a:br>
              <a:rPr lang="en-US" sz="2700" b="1" dirty="0">
                <a:solidFill>
                  <a:schemeClr val="bg1"/>
                </a:solidFill>
              </a:rPr>
            </a:br>
            <a:br>
              <a:rPr lang="en-US" sz="2700" b="1" dirty="0">
                <a:solidFill>
                  <a:schemeClr val="bg1"/>
                </a:solidFill>
              </a:rPr>
            </a:br>
            <a:r>
              <a:rPr lang="en-US" sz="2700" b="1" dirty="0">
                <a:solidFill>
                  <a:schemeClr val="bg1"/>
                </a:solidFill>
              </a:rPr>
              <a:t>Bottom 10 Movies</a:t>
            </a:r>
          </a:p>
        </p:txBody>
      </p:sp>
      <p:cxnSp>
        <p:nvCxnSpPr>
          <p:cNvPr id="1118" name="Straight Connector 1117">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1873" y="1749756"/>
            <a:ext cx="471830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120" name="Straight Connector 1119">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4027" y="5707672"/>
            <a:ext cx="47139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2D3D31A-2CF4-004D-37A4-52F8CAF5D379}"/>
              </a:ext>
            </a:extLst>
          </p:cNvPr>
          <p:cNvSpPr txBox="1"/>
          <p:nvPr/>
        </p:nvSpPr>
        <p:spPr>
          <a:xfrm>
            <a:off x="1225407" y="1851561"/>
            <a:ext cx="1628630" cy="3598357"/>
          </a:xfrm>
          <a:prstGeom prst="rect">
            <a:avLst/>
          </a:prstGeom>
          <a:noFill/>
        </p:spPr>
        <p:txBody>
          <a:bodyPr wrap="square" rtlCol="0">
            <a:spAutoFit/>
          </a:bodyPr>
          <a:lstStyle/>
          <a:p>
            <a:r>
              <a:rPr lang="en-US" sz="2000" b="1" u="sng" dirty="0">
                <a:solidFill>
                  <a:schemeClr val="bg1"/>
                </a:solidFill>
              </a:rPr>
              <a:t>Title</a:t>
            </a:r>
          </a:p>
          <a:p>
            <a:pPr>
              <a:lnSpc>
                <a:spcPct val="150000"/>
              </a:lnSpc>
            </a:pPr>
            <a:r>
              <a:rPr lang="en-US" sz="1400" b="0" i="0" u="none" strike="noStrike" baseline="0" dirty="0">
                <a:solidFill>
                  <a:schemeClr val="bg1"/>
                </a:solidFill>
                <a:latin typeface="Calibri" panose="020F0502020204030204" pitchFamily="34" charset="0"/>
              </a:rPr>
              <a:t>Duffel Apocalyps</a:t>
            </a:r>
            <a:r>
              <a:rPr lang="en-US" sz="1400" dirty="0">
                <a:solidFill>
                  <a:schemeClr val="bg1"/>
                </a:solidFill>
                <a:latin typeface="Calibri" panose="020F0502020204030204" pitchFamily="34" charset="0"/>
              </a:rPr>
              <a:t>e </a:t>
            </a:r>
          </a:p>
          <a:p>
            <a:pPr>
              <a:lnSpc>
                <a:spcPct val="150000"/>
              </a:lnSpc>
            </a:pPr>
            <a:r>
              <a:rPr lang="en-US" sz="1400" b="0" i="0" u="none" strike="noStrike" baseline="0" dirty="0">
                <a:solidFill>
                  <a:schemeClr val="bg1"/>
                </a:solidFill>
                <a:latin typeface="Calibri" panose="020F0502020204030204" pitchFamily="34" charset="0"/>
              </a:rPr>
              <a:t>Oklahoma Jumanji</a:t>
            </a:r>
          </a:p>
          <a:p>
            <a:pPr>
              <a:lnSpc>
                <a:spcPct val="150000"/>
              </a:lnSpc>
            </a:pPr>
            <a:r>
              <a:rPr lang="en-US" sz="1400" b="0" i="0" u="none" strike="noStrike" baseline="0" dirty="0">
                <a:solidFill>
                  <a:schemeClr val="bg1"/>
                </a:solidFill>
                <a:latin typeface="Calibri" panose="020F0502020204030204" pitchFamily="34" charset="0"/>
              </a:rPr>
              <a:t>Texas Watch	</a:t>
            </a:r>
          </a:p>
          <a:p>
            <a:pPr>
              <a:lnSpc>
                <a:spcPct val="150000"/>
              </a:lnSpc>
            </a:pPr>
            <a:r>
              <a:rPr lang="en-US" sz="1400" b="0" i="0" u="none" strike="noStrike" baseline="0" dirty="0">
                <a:solidFill>
                  <a:schemeClr val="bg1"/>
                </a:solidFill>
                <a:latin typeface="Calibri" panose="020F0502020204030204" pitchFamily="34" charset="0"/>
              </a:rPr>
              <a:t>Freedom Cleopatra</a:t>
            </a:r>
          </a:p>
          <a:p>
            <a:pPr>
              <a:lnSpc>
                <a:spcPct val="150000"/>
              </a:lnSpc>
            </a:pPr>
            <a:r>
              <a:rPr lang="en-US" sz="1400" b="0" i="0" u="none" strike="noStrike" baseline="0" dirty="0">
                <a:solidFill>
                  <a:schemeClr val="bg1"/>
                </a:solidFill>
                <a:latin typeface="Calibri" panose="020F0502020204030204" pitchFamily="34" charset="0"/>
              </a:rPr>
              <a:t>Rebel Airport</a:t>
            </a:r>
            <a:r>
              <a:rPr lang="en-US" sz="1400" dirty="0">
                <a:solidFill>
                  <a:schemeClr val="bg1"/>
                </a:solidFill>
                <a:latin typeface="Calibri" panose="020F0502020204030204" pitchFamily="34" charset="0"/>
              </a:rPr>
              <a:t> </a:t>
            </a:r>
          </a:p>
          <a:p>
            <a:pPr>
              <a:lnSpc>
                <a:spcPct val="150000"/>
              </a:lnSpc>
            </a:pPr>
            <a:r>
              <a:rPr lang="en-US" sz="1400" b="0" i="0" u="none" strike="noStrike" baseline="0" dirty="0">
                <a:solidFill>
                  <a:schemeClr val="bg1"/>
                </a:solidFill>
                <a:latin typeface="Calibri" panose="020F0502020204030204" pitchFamily="34" charset="0"/>
              </a:rPr>
              <a:t>Young Language</a:t>
            </a:r>
            <a:endParaRPr lang="en-US" sz="1400" dirty="0">
              <a:solidFill>
                <a:schemeClr val="bg1"/>
              </a:solidFill>
              <a:latin typeface="Calibri" panose="020F0502020204030204" pitchFamily="34" charset="0"/>
            </a:endParaRPr>
          </a:p>
          <a:p>
            <a:pPr>
              <a:lnSpc>
                <a:spcPct val="150000"/>
              </a:lnSpc>
            </a:pPr>
            <a:r>
              <a:rPr lang="en-US" sz="1400" b="0" i="0" u="none" strike="noStrike" baseline="0" dirty="0">
                <a:solidFill>
                  <a:schemeClr val="bg1"/>
                </a:solidFill>
                <a:latin typeface="Calibri" panose="020F0502020204030204" pitchFamily="34" charset="0"/>
              </a:rPr>
              <a:t>Cruelty Unforgiven</a:t>
            </a:r>
            <a:endParaRPr lang="en-US" sz="1400" dirty="0">
              <a:solidFill>
                <a:schemeClr val="bg1"/>
              </a:solidFill>
              <a:latin typeface="Calibri" panose="020F0502020204030204" pitchFamily="34" charset="0"/>
            </a:endParaRPr>
          </a:p>
          <a:p>
            <a:pPr>
              <a:lnSpc>
                <a:spcPct val="150000"/>
              </a:lnSpc>
            </a:pPr>
            <a:r>
              <a:rPr lang="en-US" sz="1400" b="0" i="0" u="none" strike="noStrike" baseline="0" dirty="0">
                <a:solidFill>
                  <a:schemeClr val="bg1"/>
                </a:solidFill>
                <a:latin typeface="Calibri" panose="020F0502020204030204" pitchFamily="34" charset="0"/>
              </a:rPr>
              <a:t>Treatment Jekyll</a:t>
            </a:r>
            <a:endParaRPr lang="en-US" sz="1400" dirty="0">
              <a:solidFill>
                <a:schemeClr val="bg1"/>
              </a:solidFill>
              <a:latin typeface="Calibri" panose="020F0502020204030204" pitchFamily="34" charset="0"/>
            </a:endParaRPr>
          </a:p>
          <a:p>
            <a:pPr>
              <a:lnSpc>
                <a:spcPct val="150000"/>
              </a:lnSpc>
            </a:pPr>
            <a:r>
              <a:rPr lang="en-US" sz="1400" b="0" i="0" u="none" strike="noStrike" baseline="0" dirty="0">
                <a:solidFill>
                  <a:schemeClr val="bg1"/>
                </a:solidFill>
                <a:latin typeface="Calibri" panose="020F0502020204030204" pitchFamily="34" charset="0"/>
              </a:rPr>
              <a:t>Lights Deer</a:t>
            </a:r>
          </a:p>
          <a:p>
            <a:pPr>
              <a:lnSpc>
                <a:spcPct val="150000"/>
              </a:lnSpc>
            </a:pPr>
            <a:r>
              <a:rPr lang="en-US" sz="1400" b="0" i="0" u="none" strike="noStrike" baseline="0" dirty="0">
                <a:solidFill>
                  <a:schemeClr val="bg1"/>
                </a:solidFill>
                <a:latin typeface="Calibri" panose="020F0502020204030204" pitchFamily="34" charset="0"/>
              </a:rPr>
              <a:t>Japanese Run</a:t>
            </a:r>
            <a:endParaRPr lang="en-US" sz="2000" b="0" i="0" u="none" strike="noStrike" baseline="0" dirty="0">
              <a:solidFill>
                <a:srgbClr val="000000"/>
              </a:solidFill>
              <a:latin typeface="Calibri" panose="020F0502020204030204" pitchFamily="34" charset="0"/>
            </a:endParaRPr>
          </a:p>
        </p:txBody>
      </p:sp>
      <p:sp>
        <p:nvSpPr>
          <p:cNvPr id="12" name="TextBox 11">
            <a:extLst>
              <a:ext uri="{FF2B5EF4-FFF2-40B4-BE49-F238E27FC236}">
                <a16:creationId xmlns:a16="http://schemas.microsoft.com/office/drawing/2014/main" id="{ACF4A0BC-C20B-DCC4-86FA-E2DFF402B6E4}"/>
              </a:ext>
            </a:extLst>
          </p:cNvPr>
          <p:cNvSpPr txBox="1"/>
          <p:nvPr/>
        </p:nvSpPr>
        <p:spPr>
          <a:xfrm>
            <a:off x="3879874" y="1715463"/>
            <a:ext cx="1203159" cy="3734455"/>
          </a:xfrm>
          <a:prstGeom prst="rect">
            <a:avLst/>
          </a:prstGeom>
          <a:noFill/>
        </p:spPr>
        <p:txBody>
          <a:bodyPr wrap="square" rtlCol="0">
            <a:spAutoFit/>
          </a:bodyPr>
          <a:lstStyle/>
          <a:p>
            <a:pPr>
              <a:lnSpc>
                <a:spcPct val="150000"/>
              </a:lnSpc>
            </a:pPr>
            <a:r>
              <a:rPr lang="en-US" sz="2000" b="1" i="0" u="sng" strike="noStrike" baseline="0" dirty="0">
                <a:solidFill>
                  <a:schemeClr val="bg1"/>
                </a:solidFill>
              </a:rPr>
              <a:t>Revenue</a:t>
            </a:r>
          </a:p>
          <a:p>
            <a:pPr>
              <a:lnSpc>
                <a:spcPct val="150000"/>
              </a:lnSpc>
            </a:pPr>
            <a:r>
              <a:rPr lang="en-US" sz="1400" b="0" i="0" u="none" strike="noStrike" baseline="0" dirty="0">
                <a:solidFill>
                  <a:srgbClr val="000000"/>
                </a:solidFill>
                <a:latin typeface="Calibri" panose="020F0502020204030204" pitchFamily="34" charset="0"/>
              </a:rPr>
              <a:t> </a:t>
            </a:r>
            <a:r>
              <a:rPr lang="en-US" sz="1400" b="0" i="0" u="none" strike="noStrike" baseline="0" dirty="0">
                <a:solidFill>
                  <a:schemeClr val="bg1"/>
                </a:solidFill>
                <a:latin typeface="Calibri" panose="020F0502020204030204" pitchFamily="34" charset="0"/>
              </a:rPr>
              <a:t>$       5.94	</a:t>
            </a:r>
          </a:p>
          <a:p>
            <a:pPr>
              <a:lnSpc>
                <a:spcPct val="150000"/>
              </a:lnSpc>
            </a:pPr>
            <a:r>
              <a:rPr lang="en-US" sz="1400" b="0" i="0" u="none" strike="noStrike" baseline="0" dirty="0">
                <a:solidFill>
                  <a:schemeClr val="bg1"/>
                </a:solidFill>
                <a:latin typeface="Calibri" panose="020F0502020204030204" pitchFamily="34" charset="0"/>
              </a:rPr>
              <a:t> $       5.94 	</a:t>
            </a:r>
          </a:p>
          <a:p>
            <a:pPr>
              <a:lnSpc>
                <a:spcPct val="150000"/>
              </a:lnSpc>
            </a:pPr>
            <a:r>
              <a:rPr lang="en-US" sz="1400" b="0" i="0" u="none" strike="noStrike" baseline="0" dirty="0">
                <a:solidFill>
                  <a:schemeClr val="bg1"/>
                </a:solidFill>
                <a:latin typeface="Calibri" panose="020F0502020204030204" pitchFamily="34" charset="0"/>
              </a:rPr>
              <a:t> $       5.94 	</a:t>
            </a:r>
          </a:p>
          <a:p>
            <a:pPr>
              <a:lnSpc>
                <a:spcPct val="150000"/>
              </a:lnSpc>
            </a:pPr>
            <a:r>
              <a:rPr lang="en-US" sz="1400" b="0" i="0" u="none" strike="noStrike" baseline="0" dirty="0">
                <a:solidFill>
                  <a:schemeClr val="bg1"/>
                </a:solidFill>
                <a:latin typeface="Calibri" panose="020F0502020204030204" pitchFamily="34" charset="0"/>
              </a:rPr>
              <a:t> $       5.95 	</a:t>
            </a:r>
          </a:p>
          <a:p>
            <a:pPr>
              <a:lnSpc>
                <a:spcPct val="150000"/>
              </a:lnSpc>
            </a:pPr>
            <a:r>
              <a:rPr lang="en-US" sz="1400" b="0" i="0" u="none" strike="noStrike" baseline="0" dirty="0">
                <a:solidFill>
                  <a:schemeClr val="bg1"/>
                </a:solidFill>
                <a:latin typeface="Calibri" panose="020F0502020204030204" pitchFamily="34" charset="0"/>
              </a:rPr>
              <a:t> $       6.93 	</a:t>
            </a:r>
          </a:p>
          <a:p>
            <a:pPr>
              <a:lnSpc>
                <a:spcPct val="150000"/>
              </a:lnSpc>
            </a:pPr>
            <a:r>
              <a:rPr lang="en-US" sz="1400" b="0" i="0" u="none" strike="noStrike" baseline="0" dirty="0">
                <a:solidFill>
                  <a:schemeClr val="bg1"/>
                </a:solidFill>
                <a:latin typeface="Calibri" panose="020F0502020204030204" pitchFamily="34" charset="0"/>
              </a:rPr>
              <a:t> $       6.93 	</a:t>
            </a:r>
          </a:p>
          <a:p>
            <a:pPr>
              <a:lnSpc>
                <a:spcPct val="150000"/>
              </a:lnSpc>
            </a:pPr>
            <a:r>
              <a:rPr lang="en-US" sz="1400" b="0" i="0" u="none" strike="noStrike" baseline="0" dirty="0">
                <a:solidFill>
                  <a:schemeClr val="bg1"/>
                </a:solidFill>
                <a:latin typeface="Calibri" panose="020F0502020204030204" pitchFamily="34" charset="0"/>
              </a:rPr>
              <a:t> $       6.94 	</a:t>
            </a:r>
          </a:p>
          <a:p>
            <a:pPr>
              <a:lnSpc>
                <a:spcPct val="150000"/>
              </a:lnSpc>
            </a:pPr>
            <a:r>
              <a:rPr lang="en-US" sz="1400" b="0" i="0" u="none" strike="noStrike" baseline="0" dirty="0">
                <a:solidFill>
                  <a:schemeClr val="bg1"/>
                </a:solidFill>
                <a:latin typeface="Calibri" panose="020F0502020204030204" pitchFamily="34" charset="0"/>
              </a:rPr>
              <a:t> $       6.94 	</a:t>
            </a:r>
          </a:p>
          <a:p>
            <a:pPr>
              <a:lnSpc>
                <a:spcPct val="150000"/>
              </a:lnSpc>
            </a:pPr>
            <a:r>
              <a:rPr lang="en-US" sz="1400" b="0" i="0" u="none" strike="noStrike" baseline="0" dirty="0">
                <a:solidFill>
                  <a:schemeClr val="bg1"/>
                </a:solidFill>
                <a:latin typeface="Calibri" panose="020F0502020204030204" pitchFamily="34" charset="0"/>
              </a:rPr>
              <a:t> $       7.93 	</a:t>
            </a:r>
          </a:p>
          <a:p>
            <a:pPr>
              <a:lnSpc>
                <a:spcPct val="150000"/>
              </a:lnSpc>
            </a:pPr>
            <a:r>
              <a:rPr lang="en-US" sz="1400" b="0" i="0" u="none" strike="noStrike" baseline="0" dirty="0">
                <a:solidFill>
                  <a:schemeClr val="bg1"/>
                </a:solidFill>
                <a:latin typeface="Calibri" panose="020F0502020204030204" pitchFamily="34" charset="0"/>
              </a:rPr>
              <a:t> $       7.94 </a:t>
            </a:r>
            <a:r>
              <a:rPr lang="en-US" sz="1400" b="0" i="0" u="none" strike="noStrike" baseline="0" dirty="0">
                <a:solidFill>
                  <a:srgbClr val="000000"/>
                </a:solidFill>
                <a:latin typeface="Calibri" panose="020F0502020204030204" pitchFamily="34" charset="0"/>
              </a:rPr>
              <a:t>	</a:t>
            </a:r>
          </a:p>
        </p:txBody>
      </p:sp>
      <p:graphicFrame>
        <p:nvGraphicFramePr>
          <p:cNvPr id="8" name="Chart 7">
            <a:extLst>
              <a:ext uri="{FF2B5EF4-FFF2-40B4-BE49-F238E27FC236}">
                <a16:creationId xmlns:a16="http://schemas.microsoft.com/office/drawing/2014/main" id="{DC9678D7-29EB-96D7-83D7-EB796A9116D2}"/>
              </a:ext>
            </a:extLst>
          </p:cNvPr>
          <p:cNvGraphicFramePr>
            <a:graphicFrameLocks/>
          </p:cNvGraphicFramePr>
          <p:nvPr>
            <p:extLst>
              <p:ext uri="{D42A27DB-BD31-4B8C-83A1-F6EECF244321}">
                <p14:modId xmlns:p14="http://schemas.microsoft.com/office/powerpoint/2010/main" val="3971208818"/>
              </p:ext>
            </p:extLst>
          </p:nvPr>
        </p:nvGraphicFramePr>
        <p:xfrm>
          <a:off x="6096000" y="1715463"/>
          <a:ext cx="5754624" cy="3992204"/>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3578662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9" name="Rectangle 1118">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 name="Title 1">
            <a:extLst>
              <a:ext uri="{FF2B5EF4-FFF2-40B4-BE49-F238E27FC236}">
                <a16:creationId xmlns:a16="http://schemas.microsoft.com/office/drawing/2014/main" id="{12840AE5-46BD-4476-DD43-82E30DEFB44F}"/>
              </a:ext>
            </a:extLst>
          </p:cNvPr>
          <p:cNvSpPr>
            <a:spLocks noGrp="1"/>
          </p:cNvSpPr>
          <p:nvPr>
            <p:ph type="title"/>
          </p:nvPr>
        </p:nvSpPr>
        <p:spPr>
          <a:xfrm>
            <a:off x="831873" y="832613"/>
            <a:ext cx="4707671" cy="879451"/>
          </a:xfrm>
        </p:spPr>
        <p:txBody>
          <a:bodyPr vert="horz" lIns="91440" tIns="45720" rIns="91440" bIns="45720" rtlCol="0" anchor="b">
            <a:normAutofit/>
          </a:bodyPr>
          <a:lstStyle/>
          <a:p>
            <a:r>
              <a:rPr lang="en-US" sz="2800" b="1" dirty="0">
                <a:solidFill>
                  <a:schemeClr val="bg1"/>
                </a:solidFill>
              </a:rPr>
              <a:t>Revenue by Genre</a:t>
            </a:r>
          </a:p>
        </p:txBody>
      </p:sp>
      <p:cxnSp>
        <p:nvCxnSpPr>
          <p:cNvPr id="1120" name="Straight Connector 1119">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1873" y="1749756"/>
            <a:ext cx="471830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121" name="Straight Connector 1120">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4027" y="5707672"/>
            <a:ext cx="47139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21" name="Content Placeholder 20">
            <a:extLst>
              <a:ext uri="{FF2B5EF4-FFF2-40B4-BE49-F238E27FC236}">
                <a16:creationId xmlns:a16="http://schemas.microsoft.com/office/drawing/2014/main" id="{A851E93C-56BE-420A-8356-A98C3208EED9}"/>
              </a:ext>
            </a:extLst>
          </p:cNvPr>
          <p:cNvPicPr>
            <a:picLocks noGrp="1" noChangeAspect="1"/>
          </p:cNvPicPr>
          <p:nvPr>
            <p:ph idx="1"/>
          </p:nvPr>
        </p:nvPicPr>
        <p:blipFill>
          <a:blip r:embed="rId2"/>
          <a:stretch>
            <a:fillRect/>
          </a:stretch>
        </p:blipFill>
        <p:spPr>
          <a:xfrm>
            <a:off x="5851299" y="1870150"/>
            <a:ext cx="5999523" cy="3679435"/>
          </a:xfrm>
        </p:spPr>
      </p:pic>
      <p:sp>
        <p:nvSpPr>
          <p:cNvPr id="22" name="TextBox 21">
            <a:extLst>
              <a:ext uri="{FF2B5EF4-FFF2-40B4-BE49-F238E27FC236}">
                <a16:creationId xmlns:a16="http://schemas.microsoft.com/office/drawing/2014/main" id="{AB0CC0E9-C2DD-A6E4-2D65-13302D573F2B}"/>
              </a:ext>
            </a:extLst>
          </p:cNvPr>
          <p:cNvSpPr txBox="1"/>
          <p:nvPr/>
        </p:nvSpPr>
        <p:spPr>
          <a:xfrm>
            <a:off x="1248747" y="1787449"/>
            <a:ext cx="1865145" cy="3941720"/>
          </a:xfrm>
          <a:prstGeom prst="rect">
            <a:avLst/>
          </a:prstGeom>
          <a:noFill/>
        </p:spPr>
        <p:txBody>
          <a:bodyPr wrap="square" rtlCol="0">
            <a:spAutoFit/>
          </a:bodyPr>
          <a:lstStyle/>
          <a:p>
            <a:pPr>
              <a:lnSpc>
                <a:spcPct val="150000"/>
              </a:lnSpc>
            </a:pPr>
            <a:r>
              <a:rPr lang="en-US" b="1" u="sng" dirty="0">
                <a:solidFill>
                  <a:schemeClr val="bg1"/>
                </a:solidFill>
              </a:rPr>
              <a:t>Top 5 Genres</a:t>
            </a:r>
          </a:p>
          <a:p>
            <a:pPr>
              <a:lnSpc>
                <a:spcPct val="150000"/>
              </a:lnSpc>
            </a:pPr>
            <a:r>
              <a:rPr lang="en-US" sz="1200" dirty="0">
                <a:solidFill>
                  <a:schemeClr val="bg1"/>
                </a:solidFill>
              </a:rPr>
              <a:t>1.) Sports</a:t>
            </a:r>
          </a:p>
          <a:p>
            <a:pPr>
              <a:lnSpc>
                <a:spcPct val="150000"/>
              </a:lnSpc>
            </a:pPr>
            <a:r>
              <a:rPr lang="en-US" sz="1200" dirty="0">
                <a:solidFill>
                  <a:schemeClr val="bg1"/>
                </a:solidFill>
              </a:rPr>
              <a:t>2.) Sci-Fi</a:t>
            </a:r>
          </a:p>
          <a:p>
            <a:pPr>
              <a:lnSpc>
                <a:spcPct val="150000"/>
              </a:lnSpc>
            </a:pPr>
            <a:r>
              <a:rPr lang="en-US" sz="1200" dirty="0">
                <a:solidFill>
                  <a:schemeClr val="bg1"/>
                </a:solidFill>
              </a:rPr>
              <a:t>3.) Animation</a:t>
            </a:r>
          </a:p>
          <a:p>
            <a:pPr>
              <a:lnSpc>
                <a:spcPct val="150000"/>
              </a:lnSpc>
            </a:pPr>
            <a:r>
              <a:rPr lang="en-US" sz="1200" dirty="0">
                <a:solidFill>
                  <a:schemeClr val="bg1"/>
                </a:solidFill>
              </a:rPr>
              <a:t>4.) Drama</a:t>
            </a:r>
          </a:p>
          <a:p>
            <a:pPr>
              <a:lnSpc>
                <a:spcPct val="150000"/>
              </a:lnSpc>
            </a:pPr>
            <a:r>
              <a:rPr lang="en-US" sz="1200" dirty="0">
                <a:solidFill>
                  <a:schemeClr val="bg1"/>
                </a:solidFill>
              </a:rPr>
              <a:t>5.) Comedy</a:t>
            </a:r>
          </a:p>
          <a:p>
            <a:pPr>
              <a:lnSpc>
                <a:spcPct val="150000"/>
              </a:lnSpc>
            </a:pPr>
            <a:r>
              <a:rPr lang="en-US" b="1" u="sng" dirty="0">
                <a:solidFill>
                  <a:schemeClr val="bg1"/>
                </a:solidFill>
              </a:rPr>
              <a:t>Bottom 5 Genres</a:t>
            </a:r>
          </a:p>
          <a:p>
            <a:pPr>
              <a:lnSpc>
                <a:spcPct val="150000"/>
              </a:lnSpc>
            </a:pPr>
            <a:r>
              <a:rPr lang="en-US" sz="1200" dirty="0">
                <a:solidFill>
                  <a:schemeClr val="bg1"/>
                </a:solidFill>
              </a:rPr>
              <a:t>1.) Thriller</a:t>
            </a:r>
          </a:p>
          <a:p>
            <a:pPr>
              <a:lnSpc>
                <a:spcPct val="150000"/>
              </a:lnSpc>
            </a:pPr>
            <a:r>
              <a:rPr lang="en-US" sz="1200" dirty="0">
                <a:solidFill>
                  <a:schemeClr val="bg1"/>
                </a:solidFill>
              </a:rPr>
              <a:t>2.) Music</a:t>
            </a:r>
          </a:p>
          <a:p>
            <a:pPr>
              <a:lnSpc>
                <a:spcPct val="150000"/>
              </a:lnSpc>
            </a:pPr>
            <a:r>
              <a:rPr lang="en-US" sz="1200" dirty="0">
                <a:solidFill>
                  <a:schemeClr val="bg1"/>
                </a:solidFill>
              </a:rPr>
              <a:t>3.) Travel</a:t>
            </a:r>
          </a:p>
          <a:p>
            <a:pPr>
              <a:lnSpc>
                <a:spcPct val="150000"/>
              </a:lnSpc>
            </a:pPr>
            <a:r>
              <a:rPr lang="en-US" sz="1200" dirty="0">
                <a:solidFill>
                  <a:schemeClr val="bg1"/>
                </a:solidFill>
              </a:rPr>
              <a:t>4.) Children</a:t>
            </a:r>
          </a:p>
          <a:p>
            <a:pPr>
              <a:lnSpc>
                <a:spcPct val="150000"/>
              </a:lnSpc>
            </a:pPr>
            <a:r>
              <a:rPr lang="en-US" sz="1200" dirty="0">
                <a:solidFill>
                  <a:schemeClr val="bg1"/>
                </a:solidFill>
              </a:rPr>
              <a:t>5.) Classics</a:t>
            </a:r>
          </a:p>
          <a:p>
            <a:pPr>
              <a:lnSpc>
                <a:spcPct val="150000"/>
              </a:lnSpc>
            </a:pPr>
            <a:endParaRPr lang="en-US" sz="1200" dirty="0">
              <a:solidFill>
                <a:schemeClr val="bg1"/>
              </a:solidFill>
            </a:endParaRPr>
          </a:p>
        </p:txBody>
      </p:sp>
      <p:sp>
        <p:nvSpPr>
          <p:cNvPr id="24" name="TextBox 23">
            <a:extLst>
              <a:ext uri="{FF2B5EF4-FFF2-40B4-BE49-F238E27FC236}">
                <a16:creationId xmlns:a16="http://schemas.microsoft.com/office/drawing/2014/main" id="{008D1732-534B-421B-F783-FDEFB273969B}"/>
              </a:ext>
            </a:extLst>
          </p:cNvPr>
          <p:cNvSpPr txBox="1"/>
          <p:nvPr/>
        </p:nvSpPr>
        <p:spPr>
          <a:xfrm>
            <a:off x="3856878" y="1787449"/>
            <a:ext cx="1011521" cy="3664721"/>
          </a:xfrm>
          <a:prstGeom prst="rect">
            <a:avLst/>
          </a:prstGeom>
          <a:noFill/>
        </p:spPr>
        <p:txBody>
          <a:bodyPr wrap="square" rtlCol="0">
            <a:spAutoFit/>
          </a:bodyPr>
          <a:lstStyle/>
          <a:p>
            <a:pPr>
              <a:lnSpc>
                <a:spcPct val="150000"/>
              </a:lnSpc>
            </a:pPr>
            <a:r>
              <a:rPr lang="en-US" b="1" u="sng" dirty="0">
                <a:solidFill>
                  <a:schemeClr val="bg1"/>
                </a:solidFill>
              </a:rPr>
              <a:t>Revenue</a:t>
            </a:r>
          </a:p>
          <a:p>
            <a:pPr>
              <a:lnSpc>
                <a:spcPct val="150000"/>
              </a:lnSpc>
            </a:pPr>
            <a:r>
              <a:rPr lang="en-US" sz="1200" dirty="0">
                <a:solidFill>
                  <a:schemeClr val="bg1"/>
                </a:solidFill>
              </a:rPr>
              <a:t> $ 4,892</a:t>
            </a:r>
          </a:p>
          <a:p>
            <a:pPr>
              <a:lnSpc>
                <a:spcPct val="150000"/>
              </a:lnSpc>
            </a:pPr>
            <a:r>
              <a:rPr lang="en-US" sz="1200" dirty="0">
                <a:solidFill>
                  <a:schemeClr val="bg1"/>
                </a:solidFill>
              </a:rPr>
              <a:t> $ 4,336</a:t>
            </a:r>
          </a:p>
          <a:p>
            <a:pPr>
              <a:lnSpc>
                <a:spcPct val="150000"/>
              </a:lnSpc>
            </a:pPr>
            <a:r>
              <a:rPr lang="en-US" sz="1200" dirty="0">
                <a:solidFill>
                  <a:schemeClr val="bg1"/>
                </a:solidFill>
              </a:rPr>
              <a:t> $ 4,245</a:t>
            </a:r>
          </a:p>
          <a:p>
            <a:pPr>
              <a:lnSpc>
                <a:spcPct val="150000"/>
              </a:lnSpc>
            </a:pPr>
            <a:r>
              <a:rPr lang="en-US" sz="1200" dirty="0">
                <a:solidFill>
                  <a:schemeClr val="bg1"/>
                </a:solidFill>
              </a:rPr>
              <a:t> $ 4,118</a:t>
            </a:r>
          </a:p>
          <a:p>
            <a:pPr>
              <a:lnSpc>
                <a:spcPct val="150000"/>
              </a:lnSpc>
            </a:pPr>
            <a:r>
              <a:rPr lang="en-US" sz="1200" dirty="0">
                <a:solidFill>
                  <a:schemeClr val="bg1"/>
                </a:solidFill>
              </a:rPr>
              <a:t> $ 4,002</a:t>
            </a:r>
          </a:p>
          <a:p>
            <a:pPr>
              <a:lnSpc>
                <a:spcPct val="150000"/>
              </a:lnSpc>
            </a:pPr>
            <a:endParaRPr lang="en-US" dirty="0">
              <a:solidFill>
                <a:schemeClr val="bg1"/>
              </a:solidFill>
            </a:endParaRPr>
          </a:p>
          <a:p>
            <a:pPr>
              <a:lnSpc>
                <a:spcPct val="150000"/>
              </a:lnSpc>
            </a:pPr>
            <a:r>
              <a:rPr lang="en-US" sz="1200" dirty="0">
                <a:solidFill>
                  <a:schemeClr val="bg1"/>
                </a:solidFill>
              </a:rPr>
              <a:t> $ 0.48</a:t>
            </a:r>
          </a:p>
          <a:p>
            <a:pPr>
              <a:lnSpc>
                <a:spcPct val="150000"/>
              </a:lnSpc>
            </a:pPr>
            <a:r>
              <a:rPr lang="en-US" sz="1200" dirty="0">
                <a:solidFill>
                  <a:schemeClr val="bg1"/>
                </a:solidFill>
              </a:rPr>
              <a:t> $ 3.07</a:t>
            </a:r>
          </a:p>
          <a:p>
            <a:pPr>
              <a:lnSpc>
                <a:spcPct val="150000"/>
              </a:lnSpc>
            </a:pPr>
            <a:r>
              <a:rPr lang="en-US" sz="1200" dirty="0">
                <a:solidFill>
                  <a:schemeClr val="bg1"/>
                </a:solidFill>
              </a:rPr>
              <a:t> $ 3.23</a:t>
            </a:r>
          </a:p>
          <a:p>
            <a:pPr>
              <a:lnSpc>
                <a:spcPct val="150000"/>
              </a:lnSpc>
            </a:pPr>
            <a:r>
              <a:rPr lang="en-US" sz="1200" dirty="0">
                <a:solidFill>
                  <a:schemeClr val="bg1"/>
                </a:solidFill>
              </a:rPr>
              <a:t> $ 3.31</a:t>
            </a:r>
          </a:p>
          <a:p>
            <a:pPr>
              <a:lnSpc>
                <a:spcPct val="150000"/>
              </a:lnSpc>
            </a:pPr>
            <a:r>
              <a:rPr lang="en-US" sz="1200" dirty="0">
                <a:solidFill>
                  <a:schemeClr val="bg1"/>
                </a:solidFill>
              </a:rPr>
              <a:t> $ 3.35 </a:t>
            </a:r>
          </a:p>
        </p:txBody>
      </p:sp>
    </p:spTree>
    <p:extLst>
      <p:ext uri="{BB962C8B-B14F-4D97-AF65-F5344CB8AC3E}">
        <p14:creationId xmlns:p14="http://schemas.microsoft.com/office/powerpoint/2010/main" val="3867155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1" name="Rectangle 1080">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 name="Title 1">
            <a:extLst>
              <a:ext uri="{FF2B5EF4-FFF2-40B4-BE49-F238E27FC236}">
                <a16:creationId xmlns:a16="http://schemas.microsoft.com/office/drawing/2014/main" id="{12840AE5-46BD-4476-DD43-82E30DEFB44F}"/>
              </a:ext>
            </a:extLst>
          </p:cNvPr>
          <p:cNvSpPr>
            <a:spLocks noGrp="1"/>
          </p:cNvSpPr>
          <p:nvPr>
            <p:ph type="title"/>
          </p:nvPr>
        </p:nvSpPr>
        <p:spPr>
          <a:xfrm>
            <a:off x="838200" y="448721"/>
            <a:ext cx="4707671" cy="1225650"/>
          </a:xfrm>
        </p:spPr>
        <p:txBody>
          <a:bodyPr vert="horz" lIns="91440" tIns="45720" rIns="91440" bIns="45720" rtlCol="0" anchor="b">
            <a:normAutofit/>
          </a:bodyPr>
          <a:lstStyle/>
          <a:p>
            <a:br>
              <a:rPr lang="en-US" sz="2700" b="1" dirty="0">
                <a:solidFill>
                  <a:schemeClr val="bg1"/>
                </a:solidFill>
              </a:rPr>
            </a:br>
            <a:br>
              <a:rPr lang="en-US" sz="2700" b="1" dirty="0">
                <a:solidFill>
                  <a:schemeClr val="bg1"/>
                </a:solidFill>
              </a:rPr>
            </a:br>
            <a:r>
              <a:rPr lang="en-US" sz="2700" b="1" dirty="0">
                <a:solidFill>
                  <a:schemeClr val="bg1"/>
                </a:solidFill>
              </a:rPr>
              <a:t>Top 10 Countries by Revenue</a:t>
            </a:r>
          </a:p>
        </p:txBody>
      </p:sp>
      <p:cxnSp>
        <p:nvCxnSpPr>
          <p:cNvPr id="1082" name="Straight Connector 1081">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1873" y="1749756"/>
            <a:ext cx="471830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070" name="Content Placeholder 1054">
            <a:extLst>
              <a:ext uri="{FF2B5EF4-FFF2-40B4-BE49-F238E27FC236}">
                <a16:creationId xmlns:a16="http://schemas.microsoft.com/office/drawing/2014/main" id="{0EF6256A-20EC-4E64-E1FE-C939F9043E59}"/>
              </a:ext>
            </a:extLst>
          </p:cNvPr>
          <p:cNvSpPr>
            <a:spLocks noGrp="1"/>
          </p:cNvSpPr>
          <p:nvPr>
            <p:ph idx="1"/>
          </p:nvPr>
        </p:nvSpPr>
        <p:spPr>
          <a:xfrm>
            <a:off x="906913" y="1885811"/>
            <a:ext cx="1287647" cy="3685805"/>
          </a:xfrm>
        </p:spPr>
        <p:txBody>
          <a:bodyPr anchor="ctr">
            <a:normAutofit/>
          </a:bodyPr>
          <a:lstStyle/>
          <a:p>
            <a:pPr marL="0" indent="0">
              <a:buNone/>
            </a:pPr>
            <a:r>
              <a:rPr lang="en-US" sz="1800" b="1" u="sng" dirty="0">
                <a:solidFill>
                  <a:schemeClr val="bg1"/>
                </a:solidFill>
              </a:rPr>
              <a:t>Country</a:t>
            </a:r>
            <a:endParaRPr lang="en-US" sz="1800" b="1" dirty="0">
              <a:solidFill>
                <a:schemeClr val="bg1"/>
              </a:solidFill>
            </a:endParaRPr>
          </a:p>
          <a:p>
            <a:pPr marL="0" indent="0">
              <a:buNone/>
            </a:pPr>
            <a:r>
              <a:rPr lang="en-US" sz="1400" dirty="0">
                <a:solidFill>
                  <a:schemeClr val="bg1"/>
                </a:solidFill>
              </a:rPr>
              <a:t>India</a:t>
            </a:r>
          </a:p>
          <a:p>
            <a:pPr marL="0" indent="0">
              <a:buNone/>
            </a:pPr>
            <a:r>
              <a:rPr lang="en-US" sz="1400" dirty="0">
                <a:solidFill>
                  <a:schemeClr val="bg1"/>
                </a:solidFill>
              </a:rPr>
              <a:t>China</a:t>
            </a:r>
          </a:p>
          <a:p>
            <a:pPr marL="0" indent="0">
              <a:buNone/>
            </a:pPr>
            <a:r>
              <a:rPr lang="en-US" sz="1400" dirty="0">
                <a:solidFill>
                  <a:schemeClr val="bg1"/>
                </a:solidFill>
              </a:rPr>
              <a:t>United States</a:t>
            </a:r>
          </a:p>
          <a:p>
            <a:pPr marL="0" indent="0">
              <a:buNone/>
            </a:pPr>
            <a:r>
              <a:rPr lang="en-US" sz="1400" dirty="0">
                <a:solidFill>
                  <a:schemeClr val="bg1"/>
                </a:solidFill>
              </a:rPr>
              <a:t>Japan</a:t>
            </a:r>
          </a:p>
          <a:p>
            <a:pPr marL="0" indent="0">
              <a:buNone/>
            </a:pPr>
            <a:r>
              <a:rPr lang="en-US" sz="1400" dirty="0">
                <a:solidFill>
                  <a:schemeClr val="bg1"/>
                </a:solidFill>
              </a:rPr>
              <a:t>Mexico</a:t>
            </a:r>
          </a:p>
          <a:p>
            <a:pPr marL="0" indent="0">
              <a:buNone/>
            </a:pPr>
            <a:r>
              <a:rPr lang="en-US" sz="1400" dirty="0">
                <a:solidFill>
                  <a:schemeClr val="bg1"/>
                </a:solidFill>
              </a:rPr>
              <a:t>Brazil</a:t>
            </a:r>
          </a:p>
          <a:p>
            <a:pPr marL="0" indent="0">
              <a:buNone/>
            </a:pPr>
            <a:r>
              <a:rPr lang="en-US" sz="1400" dirty="0">
                <a:solidFill>
                  <a:schemeClr val="bg1"/>
                </a:solidFill>
              </a:rPr>
              <a:t>Russia</a:t>
            </a:r>
          </a:p>
          <a:p>
            <a:pPr marL="0" indent="0">
              <a:buNone/>
            </a:pPr>
            <a:r>
              <a:rPr lang="en-US" sz="1400" dirty="0">
                <a:solidFill>
                  <a:schemeClr val="bg1"/>
                </a:solidFill>
              </a:rPr>
              <a:t>Philippines</a:t>
            </a:r>
          </a:p>
          <a:p>
            <a:pPr marL="0" indent="0">
              <a:buNone/>
            </a:pPr>
            <a:r>
              <a:rPr lang="en-US" sz="1400" dirty="0">
                <a:solidFill>
                  <a:schemeClr val="bg1"/>
                </a:solidFill>
              </a:rPr>
              <a:t>Turkey</a:t>
            </a:r>
          </a:p>
          <a:p>
            <a:pPr marL="0" indent="0">
              <a:buNone/>
            </a:pPr>
            <a:r>
              <a:rPr lang="en-US" sz="1400" dirty="0">
                <a:solidFill>
                  <a:schemeClr val="bg1"/>
                </a:solidFill>
              </a:rPr>
              <a:t>Indonesia</a:t>
            </a:r>
            <a:endParaRPr lang="en-US" sz="1800" b="1" u="sng" dirty="0">
              <a:solidFill>
                <a:schemeClr val="bg1"/>
              </a:solidFill>
            </a:endParaRPr>
          </a:p>
        </p:txBody>
      </p:sp>
      <p:cxnSp>
        <p:nvCxnSpPr>
          <p:cNvPr id="1083" name="Straight Connector 1082">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4027" y="5707672"/>
            <a:ext cx="47139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5FDD8FB6-0A9D-6E74-129A-A2762503E3B0}"/>
              </a:ext>
            </a:extLst>
          </p:cNvPr>
          <p:cNvPicPr>
            <a:picLocks noChangeAspect="1"/>
          </p:cNvPicPr>
          <p:nvPr/>
        </p:nvPicPr>
        <p:blipFill>
          <a:blip r:embed="rId2"/>
          <a:stretch>
            <a:fillRect/>
          </a:stretch>
        </p:blipFill>
        <p:spPr>
          <a:xfrm>
            <a:off x="6096000" y="1412349"/>
            <a:ext cx="5714305" cy="4033301"/>
          </a:xfrm>
          <a:prstGeom prst="rect">
            <a:avLst/>
          </a:prstGeom>
        </p:spPr>
      </p:pic>
      <p:sp>
        <p:nvSpPr>
          <p:cNvPr id="13" name="TextBox 12">
            <a:extLst>
              <a:ext uri="{FF2B5EF4-FFF2-40B4-BE49-F238E27FC236}">
                <a16:creationId xmlns:a16="http://schemas.microsoft.com/office/drawing/2014/main" id="{8033B262-3D36-AE79-7259-61ABDECFB47C}"/>
              </a:ext>
            </a:extLst>
          </p:cNvPr>
          <p:cNvSpPr txBox="1"/>
          <p:nvPr/>
        </p:nvSpPr>
        <p:spPr>
          <a:xfrm>
            <a:off x="2613380" y="1944924"/>
            <a:ext cx="1155290" cy="3567580"/>
          </a:xfrm>
          <a:prstGeom prst="rect">
            <a:avLst/>
          </a:prstGeom>
          <a:noFill/>
        </p:spPr>
        <p:txBody>
          <a:bodyPr wrap="square">
            <a:spAutoFit/>
          </a:bodyPr>
          <a:lstStyle/>
          <a:p>
            <a:r>
              <a:rPr lang="en-US" b="1" u="sng" dirty="0">
                <a:solidFill>
                  <a:schemeClr val="bg1"/>
                </a:solidFill>
                <a:latin typeface="Calibri" panose="020F0502020204030204" pitchFamily="34" charset="0"/>
              </a:rPr>
              <a:t>C</a:t>
            </a:r>
            <a:r>
              <a:rPr lang="en-US" sz="1800" b="1" i="0" u="sng" strike="noStrike" baseline="0" dirty="0">
                <a:solidFill>
                  <a:schemeClr val="bg1"/>
                </a:solidFill>
                <a:latin typeface="Calibri" panose="020F0502020204030204" pitchFamily="34" charset="0"/>
              </a:rPr>
              <a:t>ustomer</a:t>
            </a:r>
            <a:r>
              <a:rPr lang="en-US" sz="1800" b="0" i="0" u="none" strike="noStrike" baseline="0" dirty="0">
                <a:solidFill>
                  <a:schemeClr val="bg1"/>
                </a:solidFill>
                <a:latin typeface="Calibri" panose="020F0502020204030204" pitchFamily="34" charset="0"/>
              </a:rPr>
              <a:t>	</a:t>
            </a:r>
          </a:p>
          <a:p>
            <a:pPr algn="ctr">
              <a:lnSpc>
                <a:spcPct val="150000"/>
              </a:lnSpc>
            </a:pPr>
            <a:r>
              <a:rPr lang="en-US" sz="1400" b="0" i="0" u="none" strike="noStrike" baseline="0" dirty="0">
                <a:solidFill>
                  <a:schemeClr val="bg1"/>
                </a:solidFill>
                <a:latin typeface="Calibri" panose="020F0502020204030204" pitchFamily="34" charset="0"/>
              </a:rPr>
              <a:t>60</a:t>
            </a:r>
          </a:p>
          <a:p>
            <a:pPr algn="ctr">
              <a:lnSpc>
                <a:spcPct val="150000"/>
              </a:lnSpc>
            </a:pPr>
            <a:r>
              <a:rPr lang="en-US" sz="1400" b="0" i="0" u="none" strike="noStrike" baseline="0" dirty="0">
                <a:solidFill>
                  <a:schemeClr val="bg1"/>
                </a:solidFill>
                <a:latin typeface="Calibri" panose="020F0502020204030204" pitchFamily="34" charset="0"/>
              </a:rPr>
              <a:t>53</a:t>
            </a:r>
          </a:p>
          <a:p>
            <a:pPr algn="ctr">
              <a:lnSpc>
                <a:spcPct val="150000"/>
              </a:lnSpc>
            </a:pPr>
            <a:r>
              <a:rPr lang="en-US" sz="1400" b="0" i="0" u="none" strike="noStrike" baseline="0" dirty="0">
                <a:solidFill>
                  <a:schemeClr val="bg1"/>
                </a:solidFill>
                <a:latin typeface="Calibri" panose="020F0502020204030204" pitchFamily="34" charset="0"/>
              </a:rPr>
              <a:t>36</a:t>
            </a:r>
          </a:p>
          <a:p>
            <a:pPr algn="ctr">
              <a:lnSpc>
                <a:spcPct val="150000"/>
              </a:lnSpc>
            </a:pPr>
            <a:r>
              <a:rPr lang="en-US" sz="1400" b="0" i="0" u="none" strike="noStrike" baseline="0" dirty="0">
                <a:solidFill>
                  <a:schemeClr val="bg1"/>
                </a:solidFill>
                <a:latin typeface="Calibri" panose="020F0502020204030204" pitchFamily="34" charset="0"/>
              </a:rPr>
              <a:t>31</a:t>
            </a:r>
          </a:p>
          <a:p>
            <a:pPr algn="ctr">
              <a:lnSpc>
                <a:spcPct val="150000"/>
              </a:lnSpc>
            </a:pPr>
            <a:r>
              <a:rPr lang="en-US" sz="1400" b="0" i="0" u="none" strike="noStrike" baseline="0" dirty="0">
                <a:solidFill>
                  <a:schemeClr val="bg1"/>
                </a:solidFill>
                <a:latin typeface="Calibri" panose="020F0502020204030204" pitchFamily="34" charset="0"/>
              </a:rPr>
              <a:t>30</a:t>
            </a:r>
          </a:p>
          <a:p>
            <a:pPr algn="ctr">
              <a:lnSpc>
                <a:spcPct val="150000"/>
              </a:lnSpc>
            </a:pPr>
            <a:r>
              <a:rPr lang="en-US" sz="1400" b="0" i="0" u="none" strike="noStrike" baseline="0" dirty="0">
                <a:solidFill>
                  <a:schemeClr val="bg1"/>
                </a:solidFill>
                <a:latin typeface="Calibri" panose="020F0502020204030204" pitchFamily="34" charset="0"/>
              </a:rPr>
              <a:t>28</a:t>
            </a:r>
          </a:p>
          <a:p>
            <a:pPr algn="ctr">
              <a:lnSpc>
                <a:spcPct val="150000"/>
              </a:lnSpc>
            </a:pPr>
            <a:r>
              <a:rPr lang="en-US" sz="1400" b="0" i="0" u="none" strike="noStrike" baseline="0" dirty="0">
                <a:solidFill>
                  <a:schemeClr val="bg1"/>
                </a:solidFill>
                <a:latin typeface="Calibri" panose="020F0502020204030204" pitchFamily="34" charset="0"/>
              </a:rPr>
              <a:t>28</a:t>
            </a:r>
          </a:p>
          <a:p>
            <a:pPr algn="ctr">
              <a:lnSpc>
                <a:spcPct val="150000"/>
              </a:lnSpc>
            </a:pPr>
            <a:r>
              <a:rPr lang="en-US" sz="1400" b="0" i="0" u="none" strike="noStrike" baseline="0" dirty="0">
                <a:solidFill>
                  <a:schemeClr val="bg1"/>
                </a:solidFill>
                <a:latin typeface="Calibri" panose="020F0502020204030204" pitchFamily="34" charset="0"/>
              </a:rPr>
              <a:t>20</a:t>
            </a:r>
          </a:p>
          <a:p>
            <a:pPr algn="ctr">
              <a:lnSpc>
                <a:spcPct val="150000"/>
              </a:lnSpc>
            </a:pPr>
            <a:r>
              <a:rPr lang="en-US" sz="1400" b="0" i="0" u="none" strike="noStrike" baseline="0" dirty="0">
                <a:solidFill>
                  <a:schemeClr val="bg1"/>
                </a:solidFill>
                <a:latin typeface="Calibri" panose="020F0502020204030204" pitchFamily="34" charset="0"/>
              </a:rPr>
              <a:t>15</a:t>
            </a:r>
          </a:p>
          <a:p>
            <a:pPr algn="ctr">
              <a:lnSpc>
                <a:spcPct val="150000"/>
              </a:lnSpc>
            </a:pPr>
            <a:r>
              <a:rPr lang="en-US" sz="1400" b="0" i="0" u="none" strike="noStrike" baseline="0" dirty="0">
                <a:solidFill>
                  <a:schemeClr val="bg1"/>
                </a:solidFill>
                <a:latin typeface="Calibri" panose="020F0502020204030204" pitchFamily="34" charset="0"/>
              </a:rPr>
              <a:t>14</a:t>
            </a:r>
            <a:endParaRPr lang="en-US" sz="1400" b="0" i="0" u="none" strike="noStrike" baseline="0" dirty="0">
              <a:solidFill>
                <a:srgbClr val="000000"/>
              </a:solidFill>
              <a:latin typeface="Calibri" panose="020F0502020204030204" pitchFamily="34" charset="0"/>
            </a:endParaRPr>
          </a:p>
        </p:txBody>
      </p:sp>
      <p:sp>
        <p:nvSpPr>
          <p:cNvPr id="15" name="TextBox 14">
            <a:extLst>
              <a:ext uri="{FF2B5EF4-FFF2-40B4-BE49-F238E27FC236}">
                <a16:creationId xmlns:a16="http://schemas.microsoft.com/office/drawing/2014/main" id="{DF321FDA-7C2C-0385-A2FA-B48E28E63F3F}"/>
              </a:ext>
            </a:extLst>
          </p:cNvPr>
          <p:cNvSpPr txBox="1"/>
          <p:nvPr/>
        </p:nvSpPr>
        <p:spPr>
          <a:xfrm>
            <a:off x="4410376" y="1944924"/>
            <a:ext cx="1107996" cy="3567580"/>
          </a:xfrm>
          <a:prstGeom prst="rect">
            <a:avLst/>
          </a:prstGeom>
          <a:noFill/>
        </p:spPr>
        <p:txBody>
          <a:bodyPr wrap="none" rtlCol="0">
            <a:spAutoFit/>
          </a:bodyPr>
          <a:lstStyle/>
          <a:p>
            <a:r>
              <a:rPr lang="en-US" b="1" u="sng" dirty="0">
                <a:solidFill>
                  <a:schemeClr val="bg1"/>
                </a:solidFill>
                <a:latin typeface="Calibri" panose="020F0502020204030204" pitchFamily="34" charset="0"/>
              </a:rPr>
              <a:t>Revenue</a:t>
            </a:r>
            <a:r>
              <a:rPr lang="en-US" sz="1800" b="0" i="0" u="none" strike="noStrike" baseline="0" dirty="0">
                <a:solidFill>
                  <a:schemeClr val="bg1"/>
                </a:solidFill>
                <a:latin typeface="Calibri" panose="020F0502020204030204" pitchFamily="34" charset="0"/>
              </a:rPr>
              <a:t>	</a:t>
            </a:r>
          </a:p>
          <a:p>
            <a:pPr>
              <a:lnSpc>
                <a:spcPct val="150000"/>
              </a:lnSpc>
            </a:pPr>
            <a:r>
              <a:rPr lang="en-US" sz="1400" b="0" i="0" u="none" strike="noStrike" baseline="0" dirty="0">
                <a:solidFill>
                  <a:schemeClr val="bg1"/>
                </a:solidFill>
                <a:latin typeface="Calibri" panose="020F0502020204030204" pitchFamily="34" charset="0"/>
              </a:rPr>
              <a:t>$ 6034.78	</a:t>
            </a:r>
          </a:p>
          <a:p>
            <a:pPr>
              <a:lnSpc>
                <a:spcPct val="150000"/>
              </a:lnSpc>
            </a:pPr>
            <a:r>
              <a:rPr lang="en-US" sz="1400" b="0" i="0" u="none" strike="noStrike" baseline="0" dirty="0">
                <a:solidFill>
                  <a:schemeClr val="bg1"/>
                </a:solidFill>
                <a:latin typeface="Calibri" panose="020F0502020204030204" pitchFamily="34" charset="0"/>
              </a:rPr>
              <a:t>$ 5251.03	</a:t>
            </a:r>
          </a:p>
          <a:p>
            <a:pPr>
              <a:lnSpc>
                <a:spcPct val="150000"/>
              </a:lnSpc>
            </a:pPr>
            <a:r>
              <a:rPr lang="en-US" sz="1400" b="0" i="0" u="none" strike="noStrike" baseline="0" dirty="0">
                <a:solidFill>
                  <a:schemeClr val="bg1"/>
                </a:solidFill>
                <a:latin typeface="Calibri" panose="020F0502020204030204" pitchFamily="34" charset="0"/>
              </a:rPr>
              <a:t>$ 3685.31	</a:t>
            </a:r>
          </a:p>
          <a:p>
            <a:pPr>
              <a:lnSpc>
                <a:spcPct val="150000"/>
              </a:lnSpc>
            </a:pPr>
            <a:r>
              <a:rPr lang="en-US" sz="1400" b="0" i="0" u="none" strike="noStrike" baseline="0" dirty="0">
                <a:solidFill>
                  <a:schemeClr val="bg1"/>
                </a:solidFill>
                <a:latin typeface="Calibri" panose="020F0502020204030204" pitchFamily="34" charset="0"/>
              </a:rPr>
              <a:t>$ 3122.51	</a:t>
            </a:r>
          </a:p>
          <a:p>
            <a:pPr>
              <a:lnSpc>
                <a:spcPct val="150000"/>
              </a:lnSpc>
            </a:pPr>
            <a:r>
              <a:rPr lang="en-US" sz="1400" b="0" i="0" u="none" strike="noStrike" baseline="0" dirty="0">
                <a:solidFill>
                  <a:schemeClr val="bg1"/>
                </a:solidFill>
                <a:latin typeface="Calibri" panose="020F0502020204030204" pitchFamily="34" charset="0"/>
              </a:rPr>
              <a:t>$ 2984.82	</a:t>
            </a:r>
          </a:p>
          <a:p>
            <a:pPr>
              <a:lnSpc>
                <a:spcPct val="150000"/>
              </a:lnSpc>
            </a:pPr>
            <a:r>
              <a:rPr lang="en-US" sz="1400" b="0" i="0" u="none" strike="noStrike" baseline="0" dirty="0">
                <a:solidFill>
                  <a:schemeClr val="bg1"/>
                </a:solidFill>
                <a:latin typeface="Calibri" panose="020F0502020204030204" pitchFamily="34" charset="0"/>
              </a:rPr>
              <a:t>$ 2919.19	</a:t>
            </a:r>
          </a:p>
          <a:p>
            <a:pPr>
              <a:lnSpc>
                <a:spcPct val="150000"/>
              </a:lnSpc>
            </a:pPr>
            <a:r>
              <a:rPr lang="en-US" sz="1400" b="0" i="0" u="none" strike="noStrike" baseline="0" dirty="0">
                <a:solidFill>
                  <a:schemeClr val="bg1"/>
                </a:solidFill>
                <a:latin typeface="Calibri" panose="020F0502020204030204" pitchFamily="34" charset="0"/>
              </a:rPr>
              <a:t>$ 2765.62	</a:t>
            </a:r>
          </a:p>
          <a:p>
            <a:pPr>
              <a:lnSpc>
                <a:spcPct val="150000"/>
              </a:lnSpc>
            </a:pPr>
            <a:r>
              <a:rPr lang="en-US" sz="1400" b="0" i="0" u="none" strike="noStrike" baseline="0" dirty="0">
                <a:solidFill>
                  <a:schemeClr val="bg1"/>
                </a:solidFill>
                <a:latin typeface="Calibri" panose="020F0502020204030204" pitchFamily="34" charset="0"/>
              </a:rPr>
              <a:t>$ 2219.7	</a:t>
            </a:r>
          </a:p>
          <a:p>
            <a:pPr>
              <a:lnSpc>
                <a:spcPct val="150000"/>
              </a:lnSpc>
            </a:pPr>
            <a:r>
              <a:rPr lang="en-US" sz="1400" b="0" i="0" u="none" strike="noStrike" baseline="0" dirty="0">
                <a:solidFill>
                  <a:schemeClr val="bg1"/>
                </a:solidFill>
                <a:latin typeface="Calibri" panose="020F0502020204030204" pitchFamily="34" charset="0"/>
              </a:rPr>
              <a:t>$ 1498.49	</a:t>
            </a:r>
          </a:p>
          <a:p>
            <a:pPr>
              <a:lnSpc>
                <a:spcPct val="150000"/>
              </a:lnSpc>
            </a:pPr>
            <a:r>
              <a:rPr lang="en-US" sz="1400" b="0" i="0" u="none" strike="noStrike" baseline="0" dirty="0">
                <a:solidFill>
                  <a:schemeClr val="bg1"/>
                </a:solidFill>
                <a:latin typeface="Calibri" panose="020F0502020204030204" pitchFamily="34" charset="0"/>
              </a:rPr>
              <a:t>$ 1352.69	</a:t>
            </a:r>
          </a:p>
        </p:txBody>
      </p:sp>
      <p:pic>
        <p:nvPicPr>
          <p:cNvPr id="18" name="Picture 17">
            <a:extLst>
              <a:ext uri="{FF2B5EF4-FFF2-40B4-BE49-F238E27FC236}">
                <a16:creationId xmlns:a16="http://schemas.microsoft.com/office/drawing/2014/main" id="{DE103940-5BD7-47CB-EAA3-C56467344C76}"/>
              </a:ext>
            </a:extLst>
          </p:cNvPr>
          <p:cNvPicPr>
            <a:picLocks noChangeAspect="1"/>
          </p:cNvPicPr>
          <p:nvPr/>
        </p:nvPicPr>
        <p:blipFill>
          <a:blip r:embed="rId3"/>
          <a:stretch>
            <a:fillRect/>
          </a:stretch>
        </p:blipFill>
        <p:spPr>
          <a:xfrm>
            <a:off x="7009781" y="904361"/>
            <a:ext cx="3886742" cy="314369"/>
          </a:xfrm>
          <a:prstGeom prst="rect">
            <a:avLst/>
          </a:prstGeom>
        </p:spPr>
      </p:pic>
      <p:pic>
        <p:nvPicPr>
          <p:cNvPr id="9" name="Picture 8">
            <a:extLst>
              <a:ext uri="{FF2B5EF4-FFF2-40B4-BE49-F238E27FC236}">
                <a16:creationId xmlns:a16="http://schemas.microsoft.com/office/drawing/2014/main" id="{A0B5551C-89C8-FEF1-8AE9-30805A3A92F1}"/>
              </a:ext>
            </a:extLst>
          </p:cNvPr>
          <p:cNvPicPr>
            <a:picLocks noChangeAspect="1"/>
          </p:cNvPicPr>
          <p:nvPr/>
        </p:nvPicPr>
        <p:blipFill>
          <a:blip r:embed="rId4"/>
          <a:stretch>
            <a:fillRect/>
          </a:stretch>
        </p:blipFill>
        <p:spPr>
          <a:xfrm>
            <a:off x="6096000" y="5766905"/>
            <a:ext cx="1409897" cy="685896"/>
          </a:xfrm>
          <a:prstGeom prst="rect">
            <a:avLst/>
          </a:prstGeom>
        </p:spPr>
      </p:pic>
      <p:pic>
        <p:nvPicPr>
          <p:cNvPr id="11" name="Picture 10">
            <a:extLst>
              <a:ext uri="{FF2B5EF4-FFF2-40B4-BE49-F238E27FC236}">
                <a16:creationId xmlns:a16="http://schemas.microsoft.com/office/drawing/2014/main" id="{1B1CB6C3-A0B2-3AB2-E859-4611CC055ACC}"/>
              </a:ext>
            </a:extLst>
          </p:cNvPr>
          <p:cNvPicPr>
            <a:picLocks noChangeAspect="1"/>
          </p:cNvPicPr>
          <p:nvPr/>
        </p:nvPicPr>
        <p:blipFill>
          <a:blip r:embed="rId5"/>
          <a:stretch>
            <a:fillRect/>
          </a:stretch>
        </p:blipFill>
        <p:spPr>
          <a:xfrm>
            <a:off x="8335906" y="5766905"/>
            <a:ext cx="1428949" cy="685896"/>
          </a:xfrm>
          <a:prstGeom prst="rect">
            <a:avLst/>
          </a:prstGeom>
        </p:spPr>
      </p:pic>
      <p:pic>
        <p:nvPicPr>
          <p:cNvPr id="17" name="Picture 16">
            <a:extLst>
              <a:ext uri="{FF2B5EF4-FFF2-40B4-BE49-F238E27FC236}">
                <a16:creationId xmlns:a16="http://schemas.microsoft.com/office/drawing/2014/main" id="{BBA3BC1C-DCA1-B626-3EDB-FEB096556DCE}"/>
              </a:ext>
            </a:extLst>
          </p:cNvPr>
          <p:cNvPicPr>
            <a:picLocks noChangeAspect="1"/>
          </p:cNvPicPr>
          <p:nvPr/>
        </p:nvPicPr>
        <p:blipFill>
          <a:blip r:embed="rId6"/>
          <a:stretch>
            <a:fillRect/>
          </a:stretch>
        </p:blipFill>
        <p:spPr>
          <a:xfrm>
            <a:off x="10371829" y="5571616"/>
            <a:ext cx="1438476" cy="1076475"/>
          </a:xfrm>
          <a:prstGeom prst="rect">
            <a:avLst/>
          </a:prstGeom>
        </p:spPr>
      </p:pic>
    </p:spTree>
    <p:extLst>
      <p:ext uri="{BB962C8B-B14F-4D97-AF65-F5344CB8AC3E}">
        <p14:creationId xmlns:p14="http://schemas.microsoft.com/office/powerpoint/2010/main" val="19013522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1" name="Rectangle 1080">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 name="Title 1">
            <a:extLst>
              <a:ext uri="{FF2B5EF4-FFF2-40B4-BE49-F238E27FC236}">
                <a16:creationId xmlns:a16="http://schemas.microsoft.com/office/drawing/2014/main" id="{12840AE5-46BD-4476-DD43-82E30DEFB44F}"/>
              </a:ext>
            </a:extLst>
          </p:cNvPr>
          <p:cNvSpPr>
            <a:spLocks noGrp="1"/>
          </p:cNvSpPr>
          <p:nvPr>
            <p:ph type="title"/>
          </p:nvPr>
        </p:nvSpPr>
        <p:spPr>
          <a:xfrm>
            <a:off x="838200" y="448721"/>
            <a:ext cx="4707671" cy="1225650"/>
          </a:xfrm>
        </p:spPr>
        <p:txBody>
          <a:bodyPr vert="horz" lIns="91440" tIns="45720" rIns="91440" bIns="45720" rtlCol="0" anchor="b">
            <a:normAutofit fontScale="90000"/>
          </a:bodyPr>
          <a:lstStyle/>
          <a:p>
            <a:br>
              <a:rPr lang="en-US" sz="2700" b="1" dirty="0">
                <a:solidFill>
                  <a:schemeClr val="bg1"/>
                </a:solidFill>
              </a:rPr>
            </a:br>
            <a:br>
              <a:rPr lang="en-US" sz="2700" b="1" dirty="0">
                <a:solidFill>
                  <a:schemeClr val="bg1"/>
                </a:solidFill>
              </a:rPr>
            </a:br>
            <a:r>
              <a:rPr lang="en-US" sz="2700" b="1" dirty="0">
                <a:solidFill>
                  <a:schemeClr val="bg1"/>
                </a:solidFill>
              </a:rPr>
              <a:t>Top 10 Customers by Lifetime Value</a:t>
            </a:r>
          </a:p>
        </p:txBody>
      </p:sp>
      <p:cxnSp>
        <p:nvCxnSpPr>
          <p:cNvPr id="1082" name="Straight Connector 1081">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1873" y="1749756"/>
            <a:ext cx="471830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070" name="Content Placeholder 1054">
            <a:extLst>
              <a:ext uri="{FF2B5EF4-FFF2-40B4-BE49-F238E27FC236}">
                <a16:creationId xmlns:a16="http://schemas.microsoft.com/office/drawing/2014/main" id="{0EF6256A-20EC-4E64-E1FE-C939F9043E59}"/>
              </a:ext>
            </a:extLst>
          </p:cNvPr>
          <p:cNvSpPr>
            <a:spLocks noGrp="1"/>
          </p:cNvSpPr>
          <p:nvPr>
            <p:ph idx="1"/>
          </p:nvPr>
        </p:nvSpPr>
        <p:spPr>
          <a:xfrm>
            <a:off x="2597376" y="1800289"/>
            <a:ext cx="1207166" cy="3706079"/>
          </a:xfrm>
        </p:spPr>
        <p:txBody>
          <a:bodyPr anchor="ctr">
            <a:normAutofit fontScale="92500"/>
          </a:bodyPr>
          <a:lstStyle/>
          <a:p>
            <a:pPr marL="0" indent="0">
              <a:buNone/>
            </a:pPr>
            <a:r>
              <a:rPr lang="en-US" sz="1900" b="1" u="sng" dirty="0">
                <a:solidFill>
                  <a:schemeClr val="bg1"/>
                </a:solidFill>
              </a:rPr>
              <a:t>Country</a:t>
            </a:r>
          </a:p>
          <a:p>
            <a:pPr marL="0" indent="0">
              <a:buNone/>
            </a:pPr>
            <a:r>
              <a:rPr lang="en-US" sz="1500" b="0" i="0" u="none" strike="noStrike" baseline="0" dirty="0">
                <a:solidFill>
                  <a:schemeClr val="bg1"/>
                </a:solidFill>
                <a:latin typeface="Calibri" panose="020F0502020204030204" pitchFamily="34" charset="0"/>
              </a:rPr>
              <a:t>Reunion</a:t>
            </a:r>
          </a:p>
          <a:p>
            <a:pPr marL="0" indent="0">
              <a:buNone/>
            </a:pPr>
            <a:r>
              <a:rPr lang="en-US" sz="1500" b="0" i="0" u="none" strike="noStrike" baseline="0" dirty="0">
                <a:solidFill>
                  <a:schemeClr val="bg1"/>
                </a:solidFill>
                <a:latin typeface="Calibri" panose="020F0502020204030204" pitchFamily="34" charset="0"/>
              </a:rPr>
              <a:t>United States</a:t>
            </a:r>
            <a:endParaRPr lang="en-US" sz="1500" dirty="0">
              <a:solidFill>
                <a:schemeClr val="bg1"/>
              </a:solidFill>
              <a:latin typeface="Calibri" panose="020F0502020204030204" pitchFamily="34" charset="0"/>
            </a:endParaRPr>
          </a:p>
          <a:p>
            <a:pPr marL="0" indent="0">
              <a:buNone/>
            </a:pPr>
            <a:r>
              <a:rPr lang="en-US" sz="1500" b="0" i="0" u="none" strike="noStrike" baseline="0" dirty="0">
                <a:solidFill>
                  <a:schemeClr val="bg1"/>
                </a:solidFill>
                <a:latin typeface="Calibri" panose="020F0502020204030204" pitchFamily="34" charset="0"/>
              </a:rPr>
              <a:t>Brazil</a:t>
            </a:r>
          </a:p>
          <a:p>
            <a:pPr marL="0" indent="0">
              <a:buNone/>
            </a:pPr>
            <a:r>
              <a:rPr lang="en-US" sz="1500" b="0" i="0" u="none" strike="noStrike" baseline="0" dirty="0">
                <a:solidFill>
                  <a:schemeClr val="bg1"/>
                </a:solidFill>
                <a:latin typeface="Calibri" panose="020F0502020204030204" pitchFamily="34" charset="0"/>
              </a:rPr>
              <a:t>Netherlands</a:t>
            </a:r>
          </a:p>
          <a:p>
            <a:pPr marL="0" indent="0">
              <a:buNone/>
            </a:pPr>
            <a:r>
              <a:rPr lang="en-US" sz="1500" b="0" i="0" u="none" strike="noStrike" baseline="0" dirty="0">
                <a:solidFill>
                  <a:schemeClr val="bg1"/>
                </a:solidFill>
                <a:latin typeface="Calibri" panose="020F0502020204030204" pitchFamily="34" charset="0"/>
              </a:rPr>
              <a:t>Belarus</a:t>
            </a:r>
          </a:p>
          <a:p>
            <a:pPr marL="0" indent="0">
              <a:buNone/>
            </a:pPr>
            <a:r>
              <a:rPr lang="en-US" sz="1500" b="0" i="0" u="none" strike="noStrike" baseline="0" dirty="0">
                <a:solidFill>
                  <a:schemeClr val="bg1"/>
                </a:solidFill>
                <a:latin typeface="Calibri" panose="020F0502020204030204" pitchFamily="34" charset="0"/>
              </a:rPr>
              <a:t>Iran</a:t>
            </a:r>
          </a:p>
          <a:p>
            <a:pPr marL="0" indent="0">
              <a:buNone/>
            </a:pPr>
            <a:r>
              <a:rPr lang="en-US" sz="1500" b="0" i="0" u="none" strike="noStrike" baseline="0" dirty="0">
                <a:solidFill>
                  <a:schemeClr val="bg1"/>
                </a:solidFill>
                <a:latin typeface="Calibri" panose="020F0502020204030204" pitchFamily="34" charset="0"/>
              </a:rPr>
              <a:t>United States</a:t>
            </a:r>
            <a:endParaRPr lang="en-US" sz="1500" dirty="0">
              <a:solidFill>
                <a:schemeClr val="bg1"/>
              </a:solidFill>
              <a:latin typeface="Calibri" panose="020F0502020204030204" pitchFamily="34" charset="0"/>
            </a:endParaRPr>
          </a:p>
          <a:p>
            <a:pPr marL="0" indent="0">
              <a:buNone/>
            </a:pPr>
            <a:r>
              <a:rPr lang="en-US" sz="1500" b="0" i="0" u="none" strike="noStrike" baseline="0" dirty="0">
                <a:solidFill>
                  <a:schemeClr val="bg1"/>
                </a:solidFill>
                <a:latin typeface="Calibri" panose="020F0502020204030204" pitchFamily="34" charset="0"/>
              </a:rPr>
              <a:t>Canada</a:t>
            </a:r>
          </a:p>
          <a:p>
            <a:pPr marL="0" indent="0">
              <a:buNone/>
            </a:pPr>
            <a:r>
              <a:rPr lang="en-US" sz="1500" b="0" i="0" u="none" strike="noStrike" baseline="0" dirty="0">
                <a:solidFill>
                  <a:schemeClr val="bg1"/>
                </a:solidFill>
                <a:latin typeface="Calibri" panose="020F0502020204030204" pitchFamily="34" charset="0"/>
              </a:rPr>
              <a:t>Philippines</a:t>
            </a:r>
          </a:p>
          <a:p>
            <a:pPr marL="0" indent="0">
              <a:buNone/>
            </a:pPr>
            <a:r>
              <a:rPr lang="en-US" sz="1500" dirty="0">
                <a:solidFill>
                  <a:schemeClr val="bg1"/>
                </a:solidFill>
                <a:latin typeface="Calibri" panose="020F0502020204030204" pitchFamily="34" charset="0"/>
              </a:rPr>
              <a:t>I</a:t>
            </a:r>
            <a:r>
              <a:rPr lang="en-US" sz="1500" b="0" i="0" u="none" strike="noStrike" baseline="0" dirty="0">
                <a:solidFill>
                  <a:schemeClr val="bg1"/>
                </a:solidFill>
                <a:latin typeface="Calibri" panose="020F0502020204030204" pitchFamily="34" charset="0"/>
              </a:rPr>
              <a:t>ndia</a:t>
            </a:r>
            <a:endParaRPr lang="en-US" sz="1500" b="1" dirty="0">
              <a:solidFill>
                <a:schemeClr val="bg1"/>
              </a:solidFill>
            </a:endParaRPr>
          </a:p>
        </p:txBody>
      </p:sp>
      <p:cxnSp>
        <p:nvCxnSpPr>
          <p:cNvPr id="1083" name="Straight Connector 1082">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4027" y="5707672"/>
            <a:ext cx="47139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8033B262-3D36-AE79-7259-61ABDECFB47C}"/>
              </a:ext>
            </a:extLst>
          </p:cNvPr>
          <p:cNvSpPr txBox="1"/>
          <p:nvPr/>
        </p:nvSpPr>
        <p:spPr>
          <a:xfrm>
            <a:off x="928093" y="1743864"/>
            <a:ext cx="1544920" cy="3706079"/>
          </a:xfrm>
          <a:prstGeom prst="rect">
            <a:avLst/>
          </a:prstGeom>
          <a:noFill/>
        </p:spPr>
        <p:txBody>
          <a:bodyPr wrap="square">
            <a:spAutoFit/>
          </a:bodyPr>
          <a:lstStyle/>
          <a:p>
            <a:pPr>
              <a:lnSpc>
                <a:spcPct val="150000"/>
              </a:lnSpc>
            </a:pPr>
            <a:r>
              <a:rPr lang="en-US" b="1" u="sng" dirty="0">
                <a:solidFill>
                  <a:schemeClr val="bg1"/>
                </a:solidFill>
                <a:latin typeface="Calibri" panose="020F0502020204030204" pitchFamily="34" charset="0"/>
              </a:rPr>
              <a:t>C</a:t>
            </a:r>
            <a:r>
              <a:rPr lang="en-US" b="1" i="0" u="sng" strike="noStrike" baseline="0" dirty="0">
                <a:solidFill>
                  <a:schemeClr val="bg1"/>
                </a:solidFill>
                <a:latin typeface="Calibri" panose="020F0502020204030204" pitchFamily="34" charset="0"/>
              </a:rPr>
              <a:t>ustomer</a:t>
            </a:r>
            <a:r>
              <a:rPr lang="en-US" sz="1400" b="0" i="0" u="none" strike="noStrike" baseline="0" dirty="0">
                <a:solidFill>
                  <a:schemeClr val="bg1"/>
                </a:solidFill>
                <a:latin typeface="Calibri" panose="020F0502020204030204" pitchFamily="34" charset="0"/>
              </a:rPr>
              <a:t>	</a:t>
            </a:r>
            <a:endParaRPr lang="en-US" sz="1400" dirty="0">
              <a:solidFill>
                <a:schemeClr val="bg1"/>
              </a:solidFill>
              <a:latin typeface="Calibri" panose="020F0502020204030204" pitchFamily="34" charset="0"/>
            </a:endParaRPr>
          </a:p>
          <a:p>
            <a:pPr>
              <a:lnSpc>
                <a:spcPct val="150000"/>
              </a:lnSpc>
            </a:pPr>
            <a:r>
              <a:rPr lang="en-US" sz="1400" b="0" i="0" u="none" strike="noStrike" baseline="0" dirty="0">
                <a:solidFill>
                  <a:schemeClr val="bg1"/>
                </a:solidFill>
                <a:latin typeface="Calibri" panose="020F0502020204030204" pitchFamily="34" charset="0"/>
              </a:rPr>
              <a:t>Eleanor</a:t>
            </a:r>
            <a:r>
              <a:rPr lang="en-US" sz="1400" dirty="0">
                <a:solidFill>
                  <a:schemeClr val="bg1"/>
                </a:solidFill>
                <a:latin typeface="Calibri" panose="020F0502020204030204" pitchFamily="34" charset="0"/>
              </a:rPr>
              <a:t> </a:t>
            </a:r>
            <a:r>
              <a:rPr lang="en-US" sz="1400" b="0" i="0" u="none" strike="noStrike" baseline="0" dirty="0">
                <a:solidFill>
                  <a:schemeClr val="bg1"/>
                </a:solidFill>
                <a:latin typeface="Calibri" panose="020F0502020204030204" pitchFamily="34" charset="0"/>
              </a:rPr>
              <a:t>Hunt</a:t>
            </a:r>
          </a:p>
          <a:p>
            <a:pPr>
              <a:lnSpc>
                <a:spcPct val="150000"/>
              </a:lnSpc>
            </a:pPr>
            <a:r>
              <a:rPr lang="en-US" sz="1400" b="0" i="0" u="none" strike="noStrike" baseline="0" dirty="0">
                <a:solidFill>
                  <a:schemeClr val="bg1"/>
                </a:solidFill>
                <a:latin typeface="Calibri" panose="020F0502020204030204" pitchFamily="34" charset="0"/>
              </a:rPr>
              <a:t>Karl Seal</a:t>
            </a:r>
          </a:p>
          <a:p>
            <a:pPr>
              <a:lnSpc>
                <a:spcPct val="150000"/>
              </a:lnSpc>
            </a:pPr>
            <a:r>
              <a:rPr lang="en-US" sz="1400" b="0" i="0" u="none" strike="noStrike" baseline="0" dirty="0">
                <a:solidFill>
                  <a:schemeClr val="bg1"/>
                </a:solidFill>
                <a:latin typeface="Calibri" panose="020F0502020204030204" pitchFamily="34" charset="0"/>
              </a:rPr>
              <a:t>Marion Snyder</a:t>
            </a:r>
          </a:p>
          <a:p>
            <a:pPr>
              <a:lnSpc>
                <a:spcPct val="150000"/>
              </a:lnSpc>
            </a:pPr>
            <a:r>
              <a:rPr lang="en-US" sz="1400" b="0" i="0" u="none" strike="noStrike" baseline="0" dirty="0">
                <a:solidFill>
                  <a:schemeClr val="bg1"/>
                </a:solidFill>
                <a:latin typeface="Calibri" panose="020F0502020204030204" pitchFamily="34" charset="0"/>
              </a:rPr>
              <a:t>Rhonda Kennedy</a:t>
            </a:r>
          </a:p>
          <a:p>
            <a:pPr>
              <a:lnSpc>
                <a:spcPct val="150000"/>
              </a:lnSpc>
            </a:pPr>
            <a:r>
              <a:rPr lang="en-US" sz="1400" b="0" i="0" u="none" strike="noStrike" baseline="0" dirty="0">
                <a:solidFill>
                  <a:schemeClr val="bg1"/>
                </a:solidFill>
                <a:latin typeface="Calibri" panose="020F0502020204030204" pitchFamily="34" charset="0"/>
              </a:rPr>
              <a:t>Clara Shaw</a:t>
            </a:r>
          </a:p>
          <a:p>
            <a:pPr>
              <a:lnSpc>
                <a:spcPct val="150000"/>
              </a:lnSpc>
            </a:pPr>
            <a:r>
              <a:rPr lang="en-US" sz="1400" b="0" i="0" u="none" strike="noStrike" baseline="0" dirty="0">
                <a:solidFill>
                  <a:schemeClr val="bg1"/>
                </a:solidFill>
                <a:latin typeface="Calibri" panose="020F0502020204030204" pitchFamily="34" charset="0"/>
              </a:rPr>
              <a:t>Tommy</a:t>
            </a:r>
            <a:r>
              <a:rPr lang="en-US" sz="1400" dirty="0">
                <a:solidFill>
                  <a:schemeClr val="bg1"/>
                </a:solidFill>
                <a:latin typeface="Calibri" panose="020F0502020204030204" pitchFamily="34" charset="0"/>
              </a:rPr>
              <a:t> </a:t>
            </a:r>
            <a:r>
              <a:rPr lang="en-US" sz="1400" b="0" i="0" u="none" strike="noStrike" baseline="0" dirty="0">
                <a:solidFill>
                  <a:schemeClr val="bg1"/>
                </a:solidFill>
                <a:latin typeface="Calibri" panose="020F0502020204030204" pitchFamily="34" charset="0"/>
              </a:rPr>
              <a:t>Collazo</a:t>
            </a:r>
          </a:p>
          <a:p>
            <a:pPr>
              <a:lnSpc>
                <a:spcPct val="150000"/>
              </a:lnSpc>
            </a:pPr>
            <a:r>
              <a:rPr lang="en-US" sz="1400" b="0" i="0" u="none" strike="noStrike" baseline="0" dirty="0">
                <a:solidFill>
                  <a:schemeClr val="bg1"/>
                </a:solidFill>
                <a:latin typeface="Calibri" panose="020F0502020204030204" pitchFamily="34" charset="0"/>
              </a:rPr>
              <a:t>Ana Bradley</a:t>
            </a:r>
          </a:p>
          <a:p>
            <a:pPr>
              <a:lnSpc>
                <a:spcPct val="150000"/>
              </a:lnSpc>
            </a:pPr>
            <a:r>
              <a:rPr lang="en-US" sz="1400" b="0" i="0" u="none" strike="noStrike" baseline="0" dirty="0">
                <a:solidFill>
                  <a:schemeClr val="bg1"/>
                </a:solidFill>
                <a:latin typeface="Calibri" panose="020F0502020204030204" pitchFamily="34" charset="0"/>
              </a:rPr>
              <a:t>Curtis Irby</a:t>
            </a:r>
          </a:p>
          <a:p>
            <a:pPr>
              <a:lnSpc>
                <a:spcPct val="150000"/>
              </a:lnSpc>
            </a:pPr>
            <a:r>
              <a:rPr lang="en-US" sz="1400" b="0" i="0" u="none" strike="noStrike" baseline="0" dirty="0">
                <a:solidFill>
                  <a:schemeClr val="bg1"/>
                </a:solidFill>
                <a:latin typeface="Calibri" panose="020F0502020204030204" pitchFamily="34" charset="0"/>
              </a:rPr>
              <a:t>Marcia Dean</a:t>
            </a:r>
          </a:p>
          <a:p>
            <a:pPr>
              <a:lnSpc>
                <a:spcPct val="150000"/>
              </a:lnSpc>
            </a:pPr>
            <a:r>
              <a:rPr lang="en-US" sz="1400" b="0" i="0" u="none" strike="noStrike" baseline="0" dirty="0">
                <a:solidFill>
                  <a:schemeClr val="bg1"/>
                </a:solidFill>
                <a:latin typeface="Calibri" panose="020F0502020204030204" pitchFamily="34" charset="0"/>
              </a:rPr>
              <a:t>Mike Way</a:t>
            </a:r>
            <a:endParaRPr lang="en-US" sz="1800" b="0" i="0" u="none" strike="noStrike" baseline="0" dirty="0">
              <a:solidFill>
                <a:srgbClr val="000000"/>
              </a:solidFill>
              <a:latin typeface="Calibri" panose="020F0502020204030204" pitchFamily="34" charset="0"/>
            </a:endParaRPr>
          </a:p>
        </p:txBody>
      </p:sp>
      <p:sp>
        <p:nvSpPr>
          <p:cNvPr id="15" name="TextBox 14">
            <a:extLst>
              <a:ext uri="{FF2B5EF4-FFF2-40B4-BE49-F238E27FC236}">
                <a16:creationId xmlns:a16="http://schemas.microsoft.com/office/drawing/2014/main" id="{DF321FDA-7C2C-0385-A2FA-B48E28E63F3F}"/>
              </a:ext>
            </a:extLst>
          </p:cNvPr>
          <p:cNvSpPr txBox="1"/>
          <p:nvPr/>
        </p:nvSpPr>
        <p:spPr>
          <a:xfrm>
            <a:off x="3908595" y="1778343"/>
            <a:ext cx="1620059" cy="3706079"/>
          </a:xfrm>
          <a:prstGeom prst="rect">
            <a:avLst/>
          </a:prstGeom>
          <a:noFill/>
        </p:spPr>
        <p:txBody>
          <a:bodyPr wrap="square" rtlCol="0">
            <a:spAutoFit/>
          </a:bodyPr>
          <a:lstStyle/>
          <a:p>
            <a:pPr algn="ctr">
              <a:lnSpc>
                <a:spcPct val="150000"/>
              </a:lnSpc>
            </a:pPr>
            <a:r>
              <a:rPr lang="en-US" sz="1800" b="1" i="0" u="sng" strike="noStrike" baseline="0" dirty="0">
                <a:solidFill>
                  <a:schemeClr val="bg1"/>
                </a:solidFill>
                <a:latin typeface="Calibri" panose="020F0502020204030204" pitchFamily="34" charset="0"/>
              </a:rPr>
              <a:t>Lifetime Value</a:t>
            </a:r>
            <a:r>
              <a:rPr lang="en-US" sz="1400" b="0" i="0" u="none" strike="noStrike" baseline="0" dirty="0">
                <a:solidFill>
                  <a:srgbClr val="000000"/>
                </a:solidFill>
                <a:latin typeface="Calibri" panose="020F0502020204030204" pitchFamily="34" charset="0"/>
              </a:rPr>
              <a:t> </a:t>
            </a:r>
          </a:p>
          <a:p>
            <a:pPr algn="ctr">
              <a:lnSpc>
                <a:spcPct val="150000"/>
              </a:lnSpc>
            </a:pPr>
            <a:r>
              <a:rPr lang="en-US" sz="1400" b="0" i="0" u="none" strike="noStrike" baseline="0" dirty="0">
                <a:solidFill>
                  <a:schemeClr val="bg1"/>
                </a:solidFill>
                <a:latin typeface="Calibri" panose="020F0502020204030204" pitchFamily="34" charset="0"/>
              </a:rPr>
              <a:t>$  211.55 </a:t>
            </a:r>
          </a:p>
          <a:p>
            <a:pPr algn="ctr">
              <a:lnSpc>
                <a:spcPct val="150000"/>
              </a:lnSpc>
            </a:pPr>
            <a:r>
              <a:rPr lang="en-US" sz="1400" b="0" i="0" u="none" strike="noStrike" baseline="0" dirty="0">
                <a:solidFill>
                  <a:schemeClr val="bg1"/>
                </a:solidFill>
                <a:latin typeface="Calibri" panose="020F0502020204030204" pitchFamily="34" charset="0"/>
              </a:rPr>
              <a:t>$  208.58</a:t>
            </a:r>
          </a:p>
          <a:p>
            <a:pPr algn="ctr">
              <a:lnSpc>
                <a:spcPct val="150000"/>
              </a:lnSpc>
            </a:pPr>
            <a:r>
              <a:rPr lang="en-US" sz="1400" b="0" i="0" u="none" strike="noStrike" baseline="0" dirty="0">
                <a:solidFill>
                  <a:schemeClr val="bg1"/>
                </a:solidFill>
                <a:latin typeface="Calibri" panose="020F0502020204030204" pitchFamily="34" charset="0"/>
              </a:rPr>
              <a:t>$  194.61</a:t>
            </a:r>
          </a:p>
          <a:p>
            <a:pPr algn="ctr">
              <a:lnSpc>
                <a:spcPct val="150000"/>
              </a:lnSpc>
            </a:pPr>
            <a:r>
              <a:rPr lang="en-US" sz="1400" b="0" i="0" u="none" strike="noStrike" baseline="0" dirty="0">
                <a:solidFill>
                  <a:schemeClr val="bg1"/>
                </a:solidFill>
                <a:latin typeface="Calibri" panose="020F0502020204030204" pitchFamily="34" charset="0"/>
              </a:rPr>
              <a:t>$  191.62</a:t>
            </a:r>
          </a:p>
          <a:p>
            <a:pPr algn="ctr">
              <a:lnSpc>
                <a:spcPct val="150000"/>
              </a:lnSpc>
            </a:pPr>
            <a:r>
              <a:rPr lang="en-US" sz="1400" b="0" i="0" u="none" strike="noStrike" baseline="0" dirty="0">
                <a:solidFill>
                  <a:schemeClr val="bg1"/>
                </a:solidFill>
                <a:latin typeface="Calibri" panose="020F0502020204030204" pitchFamily="34" charset="0"/>
              </a:rPr>
              <a:t>$  189.60</a:t>
            </a:r>
          </a:p>
          <a:p>
            <a:pPr algn="ctr">
              <a:lnSpc>
                <a:spcPct val="150000"/>
              </a:lnSpc>
            </a:pPr>
            <a:r>
              <a:rPr lang="en-US" sz="1400" b="0" i="0" u="none" strike="noStrike" baseline="0" dirty="0">
                <a:solidFill>
                  <a:schemeClr val="bg1"/>
                </a:solidFill>
                <a:latin typeface="Calibri" panose="020F0502020204030204" pitchFamily="34" charset="0"/>
              </a:rPr>
              <a:t>$  183.63</a:t>
            </a:r>
          </a:p>
          <a:p>
            <a:pPr algn="ctr">
              <a:lnSpc>
                <a:spcPct val="150000"/>
              </a:lnSpc>
            </a:pPr>
            <a:r>
              <a:rPr lang="en-US" sz="1400" b="0" i="0" u="none" strike="noStrike" baseline="0" dirty="0">
                <a:solidFill>
                  <a:schemeClr val="bg1"/>
                </a:solidFill>
                <a:latin typeface="Calibri" panose="020F0502020204030204" pitchFamily="34" charset="0"/>
              </a:rPr>
              <a:t>$  167.67</a:t>
            </a:r>
          </a:p>
          <a:p>
            <a:pPr algn="ctr">
              <a:lnSpc>
                <a:spcPct val="150000"/>
              </a:lnSpc>
            </a:pPr>
            <a:r>
              <a:rPr lang="en-US" sz="1400" b="0" i="0" u="none" strike="noStrike" baseline="0" dirty="0">
                <a:solidFill>
                  <a:schemeClr val="bg1"/>
                </a:solidFill>
                <a:latin typeface="Calibri" panose="020F0502020204030204" pitchFamily="34" charset="0"/>
              </a:rPr>
              <a:t>$  167.62</a:t>
            </a:r>
          </a:p>
          <a:p>
            <a:pPr algn="ctr">
              <a:lnSpc>
                <a:spcPct val="150000"/>
              </a:lnSpc>
            </a:pPr>
            <a:r>
              <a:rPr lang="en-US" sz="1400" b="0" i="0" u="none" strike="noStrike" baseline="0" dirty="0">
                <a:solidFill>
                  <a:schemeClr val="bg1"/>
                </a:solidFill>
                <a:latin typeface="Calibri" panose="020F0502020204030204" pitchFamily="34" charset="0"/>
              </a:rPr>
              <a:t>$  166.61</a:t>
            </a:r>
          </a:p>
          <a:p>
            <a:pPr algn="ctr">
              <a:lnSpc>
                <a:spcPct val="150000"/>
              </a:lnSpc>
            </a:pPr>
            <a:r>
              <a:rPr lang="en-US" sz="1400" b="0" i="0" u="none" strike="noStrike" baseline="0" dirty="0">
                <a:solidFill>
                  <a:schemeClr val="bg1"/>
                </a:solidFill>
                <a:latin typeface="Calibri" panose="020F0502020204030204" pitchFamily="34" charset="0"/>
              </a:rPr>
              <a:t>$  162.67</a:t>
            </a:r>
          </a:p>
        </p:txBody>
      </p:sp>
      <p:pic>
        <p:nvPicPr>
          <p:cNvPr id="4" name="Picture 3">
            <a:extLst>
              <a:ext uri="{FF2B5EF4-FFF2-40B4-BE49-F238E27FC236}">
                <a16:creationId xmlns:a16="http://schemas.microsoft.com/office/drawing/2014/main" id="{84516485-D82C-9D20-8ABC-093B80ED8688}"/>
              </a:ext>
            </a:extLst>
          </p:cNvPr>
          <p:cNvPicPr>
            <a:picLocks noChangeAspect="1"/>
          </p:cNvPicPr>
          <p:nvPr/>
        </p:nvPicPr>
        <p:blipFill>
          <a:blip r:embed="rId2"/>
          <a:stretch>
            <a:fillRect/>
          </a:stretch>
        </p:blipFill>
        <p:spPr>
          <a:xfrm>
            <a:off x="5930771" y="1633792"/>
            <a:ext cx="5956407" cy="4089727"/>
          </a:xfrm>
          <a:prstGeom prst="rect">
            <a:avLst/>
          </a:prstGeom>
        </p:spPr>
      </p:pic>
      <p:pic>
        <p:nvPicPr>
          <p:cNvPr id="8" name="Picture 7">
            <a:extLst>
              <a:ext uri="{FF2B5EF4-FFF2-40B4-BE49-F238E27FC236}">
                <a16:creationId xmlns:a16="http://schemas.microsoft.com/office/drawing/2014/main" id="{11B63E16-92C9-8DE0-D05F-A668C340244C}"/>
              </a:ext>
            </a:extLst>
          </p:cNvPr>
          <p:cNvPicPr>
            <a:picLocks noChangeAspect="1"/>
          </p:cNvPicPr>
          <p:nvPr/>
        </p:nvPicPr>
        <p:blipFill>
          <a:blip r:embed="rId3"/>
          <a:stretch>
            <a:fillRect/>
          </a:stretch>
        </p:blipFill>
        <p:spPr>
          <a:xfrm>
            <a:off x="6675734" y="5885131"/>
            <a:ext cx="1419423" cy="666843"/>
          </a:xfrm>
          <a:prstGeom prst="rect">
            <a:avLst/>
          </a:prstGeom>
        </p:spPr>
      </p:pic>
      <p:pic>
        <p:nvPicPr>
          <p:cNvPr id="10" name="Picture 9">
            <a:extLst>
              <a:ext uri="{FF2B5EF4-FFF2-40B4-BE49-F238E27FC236}">
                <a16:creationId xmlns:a16="http://schemas.microsoft.com/office/drawing/2014/main" id="{EEC503F8-6DD1-717D-7A96-D9C181A17EB1}"/>
              </a:ext>
            </a:extLst>
          </p:cNvPr>
          <p:cNvPicPr>
            <a:picLocks noChangeAspect="1"/>
          </p:cNvPicPr>
          <p:nvPr/>
        </p:nvPicPr>
        <p:blipFill>
          <a:blip r:embed="rId4"/>
          <a:stretch>
            <a:fillRect/>
          </a:stretch>
        </p:blipFill>
        <p:spPr>
          <a:xfrm>
            <a:off x="9726475" y="5875604"/>
            <a:ext cx="1419423" cy="685896"/>
          </a:xfrm>
          <a:prstGeom prst="rect">
            <a:avLst/>
          </a:prstGeom>
        </p:spPr>
      </p:pic>
      <p:pic>
        <p:nvPicPr>
          <p:cNvPr id="12" name="Picture 11">
            <a:extLst>
              <a:ext uri="{FF2B5EF4-FFF2-40B4-BE49-F238E27FC236}">
                <a16:creationId xmlns:a16="http://schemas.microsoft.com/office/drawing/2014/main" id="{52D3EDCF-4431-7DFA-8B49-43594FBCA020}"/>
              </a:ext>
            </a:extLst>
          </p:cNvPr>
          <p:cNvPicPr>
            <a:picLocks noChangeAspect="1"/>
          </p:cNvPicPr>
          <p:nvPr/>
        </p:nvPicPr>
        <p:blipFill>
          <a:blip r:embed="rId5"/>
          <a:stretch>
            <a:fillRect/>
          </a:stretch>
        </p:blipFill>
        <p:spPr>
          <a:xfrm>
            <a:off x="6494049" y="1138758"/>
            <a:ext cx="4829849" cy="295316"/>
          </a:xfrm>
          <a:prstGeom prst="rect">
            <a:avLst/>
          </a:prstGeom>
        </p:spPr>
      </p:pic>
    </p:spTree>
    <p:extLst>
      <p:ext uri="{BB962C8B-B14F-4D97-AF65-F5344CB8AC3E}">
        <p14:creationId xmlns:p14="http://schemas.microsoft.com/office/powerpoint/2010/main" val="71590917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5574</TotalTime>
  <Words>679</Words>
  <Application>Microsoft Office PowerPoint</Application>
  <PresentationFormat>Widescreen</PresentationFormat>
  <Paragraphs>200</Paragraphs>
  <Slides>12</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vt:i4>
      </vt:variant>
    </vt:vector>
  </HeadingPairs>
  <TitlesOfParts>
    <vt:vector size="16" baseType="lpstr">
      <vt:lpstr>Arial</vt:lpstr>
      <vt:lpstr>Calibri</vt:lpstr>
      <vt:lpstr>Calibri Light</vt:lpstr>
      <vt:lpstr>Office Theme</vt:lpstr>
      <vt:lpstr>Rockbuster Relaunch</vt:lpstr>
      <vt:lpstr>Overview and Goal</vt:lpstr>
      <vt:lpstr>Key Questions</vt:lpstr>
      <vt:lpstr>  Data Overview</vt:lpstr>
      <vt:lpstr>  Top 10 Movies</vt:lpstr>
      <vt:lpstr>  Bottom 10 Movies</vt:lpstr>
      <vt:lpstr>Revenue by Genre</vt:lpstr>
      <vt:lpstr>  Top 10 Countries by Revenue</vt:lpstr>
      <vt:lpstr>  Top 10 Customers by Lifetime Value</vt:lpstr>
      <vt:lpstr>  Top 5 Customers by Lifetime Value</vt:lpstr>
      <vt:lpstr>Insight and Recommendations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Rockbuster Relaunch</dc:title>
  <dc:creator>Christian Morant</dc:creator>
  <cp:lastModifiedBy>Christian Morant</cp:lastModifiedBy>
  <cp:revision>2</cp:revision>
  <dcterms:created xsi:type="dcterms:W3CDTF">2023-11-17T14:44:21Z</dcterms:created>
  <dcterms:modified xsi:type="dcterms:W3CDTF">2023-11-21T21:40:47Z</dcterms:modified>
</cp:coreProperties>
</file>